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6" r:id="rId2"/>
    <p:sldId id="276" r:id="rId3"/>
    <p:sldId id="265" r:id="rId4"/>
    <p:sldId id="264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66" r:id="rId14"/>
    <p:sldId id="277" r:id="rId15"/>
    <p:sldId id="275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61" r:id="rId24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19742" initials="m" lastIdx="4" clrIdx="0">
    <p:extLst>
      <p:ext uri="{19B8F6BF-5375-455C-9EA6-DF929625EA0E}">
        <p15:presenceInfo xmlns:p15="http://schemas.microsoft.com/office/powerpoint/2012/main" userId="m19742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B63"/>
    <a:srgbClr val="F56055"/>
    <a:srgbClr val="C00000"/>
    <a:srgbClr val="B43500"/>
    <a:srgbClr val="808080"/>
    <a:srgbClr val="E23C3C"/>
    <a:srgbClr val="AD6300"/>
    <a:srgbClr val="C22026"/>
    <a:srgbClr val="A5A5A5"/>
    <a:srgbClr val="CD36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Estilo medio 3 - 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Estilo medio 3 - 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5" autoAdjust="0"/>
    <p:restoredTop sz="94660"/>
  </p:normalViewPr>
  <p:slideViewPr>
    <p:cSldViewPr snapToGrid="0">
      <p:cViewPr varScale="1">
        <p:scale>
          <a:sx n="41" d="100"/>
          <a:sy n="41" d="100"/>
        </p:scale>
        <p:origin x="72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18CC02-0506-4DB1-9B08-CB0523AE888D}" type="datetimeFigureOut">
              <a:rPr lang="es-AR" smtClean="0"/>
              <a:t>20/10/2021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F25944-62EE-43C1-91BF-507696FF95D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614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A33FC9-1373-4A9D-9B91-FCECD8C429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37A32EC-EC49-4623-87CF-ABBE346381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2FE1E21-3604-4680-9120-BFF704A1A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AR"/>
              <a:t>2/6/2021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FFEA0AE-0646-444D-BCC7-4CBF9208A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BE50ED7-2C47-488A-AF96-9297386D8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8A271-70B3-4141-9D29-540E480AB3F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5944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29B2D8-4735-4A7C-A301-4EEA8D94C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0E6CA78-13F2-4B85-BF11-B2D3598A0A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196C01A-0DB9-4DAA-B3A0-6465EA3AE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AR"/>
              <a:t>2/6/2021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18DECC2-84E7-4464-9DCC-76D5E173F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BF0F098-E7D8-43E7-BB0C-66FB984F4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8A271-70B3-4141-9D29-540E480AB3F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82479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531E62-6641-4D25-9C75-0C0980464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BE19F71-DAF6-491C-856C-3ADD6BB48B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D72FB1-3DE2-4EF9-A44A-16A82A5EF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AR"/>
              <a:t>2/6/2021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1F270D-A91D-49E4-BC20-CA5067CE4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064D60A-F377-47B0-81A1-117DEB2D9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8A271-70B3-4141-9D29-540E480AB3F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7721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5F41E0-1BED-4F01-9F43-FA8B04947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16C4045-3DE6-42CA-988E-CF1347D722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530495E-F9A0-4F5B-8A47-934A89BBF2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88A325E-23AE-47FE-91A2-D039CDCA5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AR"/>
              <a:t>2/6/2021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EB15339-C10B-46F2-8C1E-A0BB1573D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E31B4D5-BD31-4B34-A825-AB582F9D6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8A271-70B3-4141-9D29-540E480AB3F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69754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9EAF18-E683-4462-B668-413035DDC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10B99BF-761A-4B80-A607-AA7368D50E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E73AD01-A117-44BF-9DF5-082A0107A5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37E3F3B-4F63-4F73-A082-2859C2EA06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F6A7FC3-A728-4D37-B7AB-0503E0B64E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3083117-E422-4051-A16E-E645AC730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AR"/>
              <a:t>2/6/2021</a:t>
            </a: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E50EE43-5DE1-4EAB-9916-2E8DEFE2D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1E21961-65AC-4E45-82B3-DB9ED13C3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8A271-70B3-4141-9D29-540E480AB3F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84422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6BD272-FA64-4A87-A4EF-048B859F8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EB9F942-6CDA-4FEB-A2CE-DCD0ED010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AR"/>
              <a:t>2/6/2021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5A7FD8F-0241-4123-85EC-9B3772125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97AFFF5-83B4-4790-A923-52601EED3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8A271-70B3-4141-9D29-540E480AB3F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10035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46F3E95-D9A2-495C-AB2D-FAB94B304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AR"/>
              <a:t>2/6/2021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8ADE9E6-7CB6-4459-8F4D-3CF436D2B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63315BD-9E9D-46E1-A310-4A8B95D1A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8A271-70B3-4141-9D29-540E480AB3F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70431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BC60CD-60D1-4E2E-A4F5-59B2685DB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4E2A180-E144-4387-9126-65461D4BE2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45DF59D-B8A6-4043-853A-73785310C0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85A551C-BF04-4D28-83E4-B9DFD0066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AR"/>
              <a:t>2/6/2021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FE36C6C-725E-4A49-904A-822A32AF9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F493833-7CF4-4BB5-A87A-A03E08624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8A271-70B3-4141-9D29-540E480AB3F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24175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9BD57F-4A5F-4073-9516-D8180C2DC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125B524-FE8E-4A72-8930-C6FFD8A09B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50B7EFC-7B0A-41B7-9A74-494BFC835A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54BBCF5-A18F-419E-B6E4-9EAFE4371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AR"/>
              <a:t>2/6/2021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E88482A-6E40-4ABF-A9B3-64D5DB61F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AFB703D-94A0-4408-9BC6-DD3F85A36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8A271-70B3-4141-9D29-540E480AB3F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93451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33E2D6-DB71-4A11-8C61-5D42F832F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7136101-854E-40B7-99D8-F36312FB1F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971E390-7473-4979-9578-F80210152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AR"/>
              <a:t>2/6/2021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5BBE1CA-2F25-45F8-B777-499B7D081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BD28575-431A-4D45-AB09-4DE498F11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8A271-70B3-4141-9D29-540E480AB3F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95016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986B4B1-8EFC-4649-9CEA-5F5D749A12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8E2E0B7-15BE-4C73-B480-70044A8393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9806D5-25D0-4BC5-9265-92E0F348E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AR"/>
              <a:t>2/6/2021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8526EF-49B4-4A4B-9E0D-7778B392F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C1C66BD-6749-42D5-9749-FBC9B1AE9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8A271-70B3-4141-9D29-540E480AB3F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61935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2DF3DD9-AE2D-42BA-BD65-9EA93E48D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4B08F9A-DF17-49EC-97E1-5A450297C3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42A0CE1-2A84-4C27-93BE-707DAB82B5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AR"/>
              <a:t>2/6/2021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06FBA13-1553-4B5B-AAC5-A5E84A9214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716A583-938A-42B3-A497-14756CF798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78A271-70B3-4141-9D29-540E480AB3F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51941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926E2EEE-7670-4890-91FB-23A4C9167DDF}"/>
              </a:ext>
            </a:extLst>
          </p:cNvPr>
          <p:cNvSpPr/>
          <p:nvPr/>
        </p:nvSpPr>
        <p:spPr>
          <a:xfrm>
            <a:off x="0" y="2368091"/>
            <a:ext cx="12192000" cy="1453282"/>
          </a:xfrm>
          <a:prstGeom prst="rect">
            <a:avLst/>
          </a:prstGeom>
          <a:solidFill>
            <a:srgbClr val="C22026"/>
          </a:solidFill>
          <a:ln>
            <a:solidFill>
              <a:srgbClr val="C220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FF470E2-1485-469E-8945-8ED17AFD83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3146" y="2598058"/>
            <a:ext cx="9144000" cy="1030836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chemeClr val="bg1"/>
                </a:solidFill>
                <a:latin typeface="Bebas Neue" panose="020B0606020202050201" pitchFamily="34" charset="0"/>
              </a:rPr>
              <a:t>Uveítis tuberculosa</a:t>
            </a:r>
            <a:endParaRPr lang="es-AR" dirty="0">
              <a:solidFill>
                <a:schemeClr val="bg1"/>
              </a:solidFill>
              <a:latin typeface="Bebas Neue" panose="020B0606020202050201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AA365F2-451B-4131-ADC4-D0D91AF46F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20462" y="5059109"/>
            <a:ext cx="7151076" cy="1030836"/>
          </a:xfrm>
        </p:spPr>
        <p:txBody>
          <a:bodyPr/>
          <a:lstStyle/>
          <a:p>
            <a:r>
              <a:rPr lang="es-ES" dirty="0"/>
              <a:t>Dr. Rodrigo Seoane</a:t>
            </a:r>
          </a:p>
        </p:txBody>
      </p:sp>
      <p:sp>
        <p:nvSpPr>
          <p:cNvPr id="16" name="Marcador de fecha 15">
            <a:extLst>
              <a:ext uri="{FF2B5EF4-FFF2-40B4-BE49-F238E27FC236}">
                <a16:creationId xmlns:a16="http://schemas.microsoft.com/office/drawing/2014/main" id="{86CEAB1C-2C67-4D43-9D7D-D44F89C1B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26 </a:t>
            </a:r>
            <a:r>
              <a:rPr lang="es-ES" dirty="0"/>
              <a:t>de Agosto de 2021</a:t>
            </a:r>
            <a:endParaRPr lang="es-AR" dirty="0"/>
          </a:p>
        </p:txBody>
      </p:sp>
      <p:pic>
        <p:nvPicPr>
          <p:cNvPr id="5" name="Imagen 4" descr="Interfaz de usuario gráfica, Texto, Carta&#10;&#10;Descripción generada automáticamente">
            <a:extLst>
              <a:ext uri="{FF2B5EF4-FFF2-40B4-BE49-F238E27FC236}">
                <a16:creationId xmlns:a16="http://schemas.microsoft.com/office/drawing/2014/main" id="{8289E1F9-4DC3-41BB-958F-53372AB869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9644" y="212185"/>
            <a:ext cx="4611003" cy="1973311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42E258F1-2C62-46E6-9DE0-E897DC558F6E}"/>
              </a:ext>
            </a:extLst>
          </p:cNvPr>
          <p:cNvSpPr txBox="1">
            <a:spLocks/>
          </p:cNvSpPr>
          <p:nvPr/>
        </p:nvSpPr>
        <p:spPr>
          <a:xfrm>
            <a:off x="838200" y="3835794"/>
            <a:ext cx="10749332" cy="103083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 dirty="0">
                <a:solidFill>
                  <a:srgbClr val="C22026"/>
                </a:solidFill>
                <a:latin typeface="Bebas Neue" panose="020B0606020202050201" pitchFamily="34" charset="0"/>
              </a:rPr>
              <a:t>Presentación y discusión de caso clínico</a:t>
            </a:r>
            <a:endParaRPr lang="es-AR" sz="4000" dirty="0">
              <a:solidFill>
                <a:srgbClr val="C22026"/>
              </a:solidFill>
              <a:latin typeface="Bebas Neue" panose="020B0606020202050201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2948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F470E2-1485-469E-8945-8ED17AFD83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69426" y="0"/>
            <a:ext cx="7242985" cy="1077842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rgbClr val="C00000"/>
                </a:solidFill>
                <a:latin typeface="Bebas Neue" panose="020B0606020202050201" pitchFamily="34" charset="0"/>
              </a:rPr>
              <a:t>Recuerdo anatómico </a:t>
            </a:r>
            <a:endParaRPr lang="es-AR" dirty="0">
              <a:solidFill>
                <a:srgbClr val="C00000"/>
              </a:solidFill>
              <a:latin typeface="Bebas Neue" panose="020B0606020202050201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B731223-E678-469E-88B1-6DAC88DC1CC8}"/>
              </a:ext>
            </a:extLst>
          </p:cNvPr>
          <p:cNvSpPr txBox="1"/>
          <p:nvPr/>
        </p:nvSpPr>
        <p:spPr>
          <a:xfrm>
            <a:off x="184567" y="1539070"/>
            <a:ext cx="106811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2000" dirty="0"/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s-ES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37" y="1445257"/>
            <a:ext cx="5029200" cy="4191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6507" y="1662638"/>
            <a:ext cx="5226071" cy="3756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104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926E2EEE-7670-4890-91FB-23A4C9167DDF}"/>
              </a:ext>
            </a:extLst>
          </p:cNvPr>
          <p:cNvSpPr/>
          <p:nvPr/>
        </p:nvSpPr>
        <p:spPr>
          <a:xfrm>
            <a:off x="0" y="2368091"/>
            <a:ext cx="12192000" cy="1453282"/>
          </a:xfrm>
          <a:prstGeom prst="rect">
            <a:avLst/>
          </a:prstGeom>
          <a:solidFill>
            <a:srgbClr val="C22026"/>
          </a:solidFill>
          <a:ln>
            <a:solidFill>
              <a:srgbClr val="C220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FF470E2-1485-469E-8945-8ED17AFD83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5394" y="2579314"/>
            <a:ext cx="11541211" cy="1030836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chemeClr val="bg1"/>
                </a:solidFill>
                <a:latin typeface="Bebas Neue" panose="020B0606020202050201" pitchFamily="34" charset="0"/>
              </a:rPr>
              <a:t>Caso clínico</a:t>
            </a:r>
            <a:endParaRPr lang="es-AR" dirty="0">
              <a:solidFill>
                <a:schemeClr val="bg1"/>
              </a:solidFill>
              <a:latin typeface="Bebas Neue" panose="020B0606020202050201" pitchFamily="34" charset="0"/>
            </a:endParaRPr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42E258F1-2C62-46E6-9DE0-E897DC558F6E}"/>
              </a:ext>
            </a:extLst>
          </p:cNvPr>
          <p:cNvSpPr txBox="1">
            <a:spLocks/>
          </p:cNvSpPr>
          <p:nvPr/>
        </p:nvSpPr>
        <p:spPr>
          <a:xfrm>
            <a:off x="838200" y="3835794"/>
            <a:ext cx="10749332" cy="103083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AR" sz="4000" dirty="0">
              <a:solidFill>
                <a:srgbClr val="C22026"/>
              </a:solidFill>
              <a:latin typeface="Bebas Neue" panose="020B0606020202050201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962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F470E2-1485-469E-8945-8ED17AFD83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69426" y="0"/>
            <a:ext cx="7242985" cy="1077842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rgbClr val="C00000"/>
                </a:solidFill>
                <a:latin typeface="Bebas Neue" panose="020B0606020202050201" pitchFamily="34" charset="0"/>
              </a:rPr>
              <a:t>Caso clínico </a:t>
            </a:r>
            <a:endParaRPr lang="es-AR" dirty="0">
              <a:solidFill>
                <a:srgbClr val="C00000"/>
              </a:solidFill>
              <a:latin typeface="Bebas Neue" panose="020B0606020202050201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B731223-E678-469E-88B1-6DAC88DC1CC8}"/>
              </a:ext>
            </a:extLst>
          </p:cNvPr>
          <p:cNvSpPr txBox="1"/>
          <p:nvPr/>
        </p:nvSpPr>
        <p:spPr>
          <a:xfrm>
            <a:off x="184567" y="1539070"/>
            <a:ext cx="10681141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2000" dirty="0"/>
              <a:t>19 años, sexo femenino, procedente de Pando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2000" dirty="0"/>
              <a:t>AP: 	- obesidad grado III OMS </a:t>
            </a:r>
          </a:p>
          <a:p>
            <a:r>
              <a:rPr lang="es-ES" sz="2000" dirty="0"/>
              <a:t>	- contacto de bajo riesgo con caso de TB hace varios años, sin evaluación</a:t>
            </a:r>
          </a:p>
          <a:p>
            <a:endParaRPr lang="es-ES" sz="20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2000" dirty="0"/>
              <a:t>En </a:t>
            </a:r>
            <a:r>
              <a:rPr lang="es-ES" sz="2000" u="sng" dirty="0"/>
              <a:t>abril 2020</a:t>
            </a:r>
            <a:r>
              <a:rPr lang="es-ES" sz="2000" dirty="0"/>
              <a:t> instala cuadro de </a:t>
            </a:r>
            <a:r>
              <a:rPr lang="es-ES" sz="2000" b="1" dirty="0">
                <a:solidFill>
                  <a:srgbClr val="F56055"/>
                </a:solidFill>
              </a:rPr>
              <a:t>disminución rápida y progresiva de la agudeza visual en ojo izquierdo</a:t>
            </a:r>
            <a:r>
              <a:rPr lang="es-ES" sz="2000" dirty="0"/>
              <a:t>, quedando en apenas 15 días con visión “cuenta dedos”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s-ES" sz="20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2000" dirty="0"/>
              <a:t>De la valoración oftalmológica surge el diagnóstico de </a:t>
            </a:r>
            <a:r>
              <a:rPr lang="es-ES" sz="2000" b="1" dirty="0">
                <a:solidFill>
                  <a:srgbClr val="F56055"/>
                </a:solidFill>
              </a:rPr>
              <a:t>uveítis posterior del OI</a:t>
            </a:r>
            <a:r>
              <a:rPr lang="es-ES" sz="2000" dirty="0"/>
              <a:t>, de etiología no aclarada. No presenta compromiso del OD. Se descartan etiologías inflamatorias e infecciosas por clínica y paraclínica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2000" dirty="0"/>
              <a:t>Tratamiento empírico con </a:t>
            </a:r>
            <a:r>
              <a:rPr lang="es-ES" sz="2000" b="1" dirty="0">
                <a:solidFill>
                  <a:srgbClr val="FFCB63"/>
                </a:solidFill>
              </a:rPr>
              <a:t>prednisona</a:t>
            </a:r>
            <a:r>
              <a:rPr lang="es-ES" sz="2000" dirty="0"/>
              <a:t> durante 4 meses y </a:t>
            </a:r>
            <a:r>
              <a:rPr lang="es-ES" sz="2000" b="1" dirty="0">
                <a:solidFill>
                  <a:srgbClr val="FFCB63"/>
                </a:solidFill>
              </a:rPr>
              <a:t>TMP/SMX</a:t>
            </a:r>
            <a:r>
              <a:rPr lang="es-ES" sz="2000" dirty="0"/>
              <a:t>, sin mejoría del cuadro. Se plantea cambio a tratamiento inmunosupresor con </a:t>
            </a:r>
            <a:r>
              <a:rPr lang="es-ES" sz="2000" dirty="0" err="1"/>
              <a:t>micofenolato</a:t>
            </a:r>
            <a:r>
              <a:rPr lang="es-ES" sz="2000" dirty="0"/>
              <a:t> que la paciente no acepta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s-ES" sz="20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2000" dirty="0"/>
              <a:t>Se realiza vitrectomía en </a:t>
            </a:r>
            <a:r>
              <a:rPr lang="es-ES" sz="2000" u="sng" dirty="0"/>
              <a:t>agosto 2020</a:t>
            </a:r>
            <a:r>
              <a:rPr lang="es-ES" sz="2000" dirty="0"/>
              <a:t>, se obtiene material de </a:t>
            </a:r>
            <a:r>
              <a:rPr lang="es-ES" sz="2000" b="1" dirty="0"/>
              <a:t>biopsia del humor vítreo</a:t>
            </a:r>
            <a:r>
              <a:rPr lang="es-ES" sz="2000" dirty="0"/>
              <a:t>. Test de PCR </a:t>
            </a:r>
            <a:r>
              <a:rPr lang="es-ES" sz="2000" b="1" dirty="0"/>
              <a:t>negativos</a:t>
            </a:r>
            <a:r>
              <a:rPr lang="es-ES" sz="2000" dirty="0"/>
              <a:t> para todos las etiologías infecciosas planteadas, incluyendo </a:t>
            </a:r>
            <a:r>
              <a:rPr lang="es-ES" sz="2000" b="1" dirty="0" err="1"/>
              <a:t>Xpert</a:t>
            </a:r>
            <a:r>
              <a:rPr lang="es-ES" sz="2000" b="1" dirty="0"/>
              <a:t> MTB/RIF</a:t>
            </a:r>
          </a:p>
          <a:p>
            <a:endParaRPr lang="es-ES" sz="2000" dirty="0"/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1349333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F470E2-1485-469E-8945-8ED17AFD83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69426" y="0"/>
            <a:ext cx="7242985" cy="1077842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rgbClr val="C00000"/>
                </a:solidFill>
                <a:latin typeface="Bebas Neue" panose="020B0606020202050201" pitchFamily="34" charset="0"/>
              </a:rPr>
              <a:t>Caso clínico </a:t>
            </a:r>
            <a:endParaRPr lang="es-AR" dirty="0">
              <a:solidFill>
                <a:srgbClr val="C00000"/>
              </a:solidFill>
              <a:latin typeface="Bebas Neue" panose="020B0606020202050201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B731223-E678-469E-88B1-6DAC88DC1CC8}"/>
              </a:ext>
            </a:extLst>
          </p:cNvPr>
          <p:cNvSpPr txBox="1"/>
          <p:nvPr/>
        </p:nvSpPr>
        <p:spPr>
          <a:xfrm>
            <a:off x="184567" y="1539070"/>
            <a:ext cx="10681141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2000" dirty="0"/>
              <a:t>Permanece sin cambios evolutivos hasta </a:t>
            </a:r>
            <a:r>
              <a:rPr lang="es-ES" sz="2000" u="sng" dirty="0"/>
              <a:t>junio 2021</a:t>
            </a:r>
            <a:r>
              <a:rPr lang="es-ES" sz="2000" dirty="0"/>
              <a:t>, cuando agrega </a:t>
            </a:r>
            <a:r>
              <a:rPr lang="es-ES" sz="2000" b="1" dirty="0">
                <a:solidFill>
                  <a:srgbClr val="F56055"/>
                </a:solidFill>
              </a:rPr>
              <a:t>disminución leve de la agudeza visual del OD</a:t>
            </a:r>
            <a:r>
              <a:rPr lang="es-ES" sz="2000" dirty="0"/>
              <a:t>, dolor ocular leve y cefaleas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s-ES" sz="20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2000" dirty="0"/>
              <a:t>Presenta signos de </a:t>
            </a:r>
            <a:r>
              <a:rPr lang="es-ES" sz="2000" b="1" dirty="0">
                <a:solidFill>
                  <a:srgbClr val="F56055"/>
                </a:solidFill>
              </a:rPr>
              <a:t>uveítis posterior en el OD</a:t>
            </a:r>
            <a:r>
              <a:rPr lang="es-ES" sz="2000" dirty="0"/>
              <a:t>, con compromiso de menor entidad que en el OI. Progresión lesional en OI.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2000" dirty="0"/>
              <a:t>Se reinicia tratamiento con </a:t>
            </a:r>
            <a:r>
              <a:rPr lang="es-ES" sz="2000" b="1" dirty="0">
                <a:solidFill>
                  <a:srgbClr val="FFCB63"/>
                </a:solidFill>
              </a:rPr>
              <a:t>prednisona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s-ES" sz="20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2000" dirty="0"/>
              <a:t>Oftalmólogo tratante reevalúa el caso con colegas, se plantean dos etiologías posibles de la uveítis: </a:t>
            </a:r>
            <a:r>
              <a:rPr lang="es-ES" sz="2000" b="1" dirty="0">
                <a:solidFill>
                  <a:srgbClr val="F56055"/>
                </a:solidFill>
              </a:rPr>
              <a:t>idiopática</a:t>
            </a:r>
            <a:r>
              <a:rPr lang="es-ES" sz="2000" dirty="0"/>
              <a:t> o </a:t>
            </a:r>
            <a:r>
              <a:rPr lang="es-ES" sz="2000" b="1" dirty="0">
                <a:solidFill>
                  <a:srgbClr val="F56055"/>
                </a:solidFill>
              </a:rPr>
              <a:t>tuberculosa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2000" dirty="0"/>
              <a:t>Se estudia con </a:t>
            </a:r>
            <a:r>
              <a:rPr lang="es-ES" sz="2000" b="1" dirty="0"/>
              <a:t>IGRA</a:t>
            </a:r>
            <a:r>
              <a:rPr lang="es-ES" sz="2000" dirty="0"/>
              <a:t>, resultado </a:t>
            </a:r>
            <a:r>
              <a:rPr lang="es-ES" sz="2000" b="1" dirty="0"/>
              <a:t>positivo</a:t>
            </a:r>
            <a:r>
              <a:rPr lang="es-ES" sz="2000" dirty="0"/>
              <a:t> por el cual es enviada a consulta con la CHLA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s-ES" sz="20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2000" dirty="0"/>
              <a:t>Se inicia </a:t>
            </a:r>
            <a:r>
              <a:rPr lang="es-ES" sz="2000" b="1" dirty="0">
                <a:solidFill>
                  <a:srgbClr val="FFCB63"/>
                </a:solidFill>
              </a:rPr>
              <a:t>tratamiento </a:t>
            </a:r>
            <a:r>
              <a:rPr lang="es-ES" sz="2000" b="1" dirty="0" err="1">
                <a:solidFill>
                  <a:srgbClr val="FFCB63"/>
                </a:solidFill>
              </a:rPr>
              <a:t>antiTB</a:t>
            </a:r>
            <a:r>
              <a:rPr lang="es-ES" sz="2000" b="1" dirty="0">
                <a:solidFill>
                  <a:srgbClr val="FFCB63"/>
                </a:solidFill>
              </a:rPr>
              <a:t> empírico </a:t>
            </a:r>
            <a:r>
              <a:rPr lang="es-ES" sz="2000" dirty="0"/>
              <a:t>a </a:t>
            </a:r>
            <a:r>
              <a:rPr lang="es-ES" sz="2000" u="sng" dirty="0"/>
              <a:t>fines de junio 2021</a:t>
            </a:r>
            <a:r>
              <a:rPr lang="es-ES" sz="2000" dirty="0"/>
              <a:t>, plan estándar sin </a:t>
            </a:r>
            <a:r>
              <a:rPr lang="es-ES" sz="2000" dirty="0" err="1"/>
              <a:t>etambutol</a:t>
            </a:r>
            <a:endParaRPr lang="es-ES" sz="20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2000" dirty="0"/>
              <a:t>En ultimo control oftalmológico muestra </a:t>
            </a:r>
            <a:r>
              <a:rPr lang="es-ES" sz="2000" b="1" dirty="0">
                <a:solidFill>
                  <a:srgbClr val="F56055"/>
                </a:solidFill>
              </a:rPr>
              <a:t>signos de mejoría </a:t>
            </a:r>
            <a:r>
              <a:rPr lang="es-ES" sz="2000" dirty="0"/>
              <a:t>por 1</a:t>
            </a:r>
            <a:r>
              <a:rPr lang="es-ES" sz="2000" baseline="30000" dirty="0"/>
              <a:t>a</a:t>
            </a:r>
            <a:r>
              <a:rPr lang="es-ES" sz="2000" dirty="0"/>
              <a:t> vez desde inicio del cuadro. Se plantea descenso progresivo de prednisona y pasar a tratamiento local con </a:t>
            </a:r>
            <a:r>
              <a:rPr lang="es-ES" sz="2000" dirty="0" err="1"/>
              <a:t>triamcinolona</a:t>
            </a:r>
            <a:r>
              <a:rPr lang="es-ES" sz="2000" dirty="0"/>
              <a:t> </a:t>
            </a:r>
            <a:r>
              <a:rPr lang="es-ES" sz="2000" dirty="0" err="1"/>
              <a:t>subtenoniana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147935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F470E2-1485-469E-8945-8ED17AFD83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69426" y="0"/>
            <a:ext cx="7242985" cy="1077842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rgbClr val="C00000"/>
                </a:solidFill>
                <a:latin typeface="Bebas Neue" panose="020B0606020202050201" pitchFamily="34" charset="0"/>
              </a:rPr>
              <a:t>Paraclínica</a:t>
            </a:r>
            <a:endParaRPr lang="es-AR" dirty="0">
              <a:solidFill>
                <a:srgbClr val="C00000"/>
              </a:solidFill>
              <a:latin typeface="Bebas Neue" panose="020B0606020202050201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B731223-E678-469E-88B1-6DAC88DC1CC8}"/>
              </a:ext>
            </a:extLst>
          </p:cNvPr>
          <p:cNvSpPr txBox="1"/>
          <p:nvPr/>
        </p:nvSpPr>
        <p:spPr>
          <a:xfrm>
            <a:off x="184567" y="1539070"/>
            <a:ext cx="1068114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2000" b="1" dirty="0"/>
              <a:t>TSH</a:t>
            </a:r>
            <a:r>
              <a:rPr lang="es-ES" sz="2000" dirty="0"/>
              <a:t>, </a:t>
            </a:r>
            <a:r>
              <a:rPr lang="es-ES" sz="2000" b="1" dirty="0"/>
              <a:t>glicemia</a:t>
            </a:r>
            <a:r>
              <a:rPr lang="es-ES" sz="2000" dirty="0"/>
              <a:t>, hemograma y </a:t>
            </a:r>
            <a:r>
              <a:rPr lang="es-ES" sz="2000" b="1" dirty="0"/>
              <a:t>función renal </a:t>
            </a:r>
            <a:r>
              <a:rPr lang="es-ES" sz="2000" dirty="0"/>
              <a:t>normales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s-ES" sz="20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2000" dirty="0"/>
              <a:t>Serologías </a:t>
            </a:r>
            <a:r>
              <a:rPr lang="es-ES" sz="2000" dirty="0" err="1"/>
              <a:t>IgM</a:t>
            </a:r>
            <a:r>
              <a:rPr lang="es-ES" sz="2000" dirty="0"/>
              <a:t> e </a:t>
            </a:r>
            <a:r>
              <a:rPr lang="es-ES" sz="2000" dirty="0" err="1"/>
              <a:t>IgG</a:t>
            </a:r>
            <a:r>
              <a:rPr lang="es-ES" sz="2000" dirty="0"/>
              <a:t> para </a:t>
            </a:r>
            <a:r>
              <a:rPr lang="es-ES" sz="2000" b="1" dirty="0"/>
              <a:t>CMV</a:t>
            </a:r>
            <a:r>
              <a:rPr lang="es-ES" sz="2000" dirty="0"/>
              <a:t> y </a:t>
            </a:r>
            <a:r>
              <a:rPr lang="es-ES" sz="2000" b="1" dirty="0"/>
              <a:t>toxoplasma</a:t>
            </a:r>
            <a:r>
              <a:rPr lang="es-ES" sz="2000" dirty="0"/>
              <a:t> negativas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2000" dirty="0"/>
              <a:t>HIV negativo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2000" dirty="0"/>
              <a:t>VDRL negativo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s-ES" sz="20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2000" b="1" dirty="0"/>
              <a:t>IGRA</a:t>
            </a:r>
            <a:r>
              <a:rPr lang="es-ES" sz="2000" dirty="0"/>
              <a:t> positivo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s-ES" sz="20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2000" dirty="0"/>
              <a:t>Biopsia de humor vítreo (agosto 2020): test de PCR para </a:t>
            </a:r>
            <a:r>
              <a:rPr lang="es-ES" sz="2000" b="1" dirty="0"/>
              <a:t>CMV</a:t>
            </a:r>
            <a:r>
              <a:rPr lang="es-ES" sz="2000" dirty="0"/>
              <a:t>, </a:t>
            </a:r>
            <a:r>
              <a:rPr lang="es-ES" sz="2000" b="1" dirty="0"/>
              <a:t>toxoplasma</a:t>
            </a:r>
            <a:r>
              <a:rPr lang="es-ES" sz="2000" dirty="0"/>
              <a:t>, </a:t>
            </a:r>
            <a:r>
              <a:rPr lang="es-ES" sz="2000" b="1" dirty="0"/>
              <a:t>virus herpes simple </a:t>
            </a:r>
            <a:r>
              <a:rPr lang="es-ES" sz="2000" dirty="0"/>
              <a:t>negativos; </a:t>
            </a:r>
            <a:r>
              <a:rPr lang="es-ES" sz="2000" b="1" dirty="0" err="1"/>
              <a:t>Xpert</a:t>
            </a:r>
            <a:r>
              <a:rPr lang="es-ES" sz="2000" b="1" dirty="0"/>
              <a:t> MTB/RIF</a:t>
            </a:r>
            <a:r>
              <a:rPr lang="es-ES" sz="2000" dirty="0"/>
              <a:t> negativo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s-ES" sz="20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2000" b="1" dirty="0"/>
              <a:t>RMN de cráneo </a:t>
            </a:r>
            <a:r>
              <a:rPr lang="es-ES" sz="2000" dirty="0"/>
              <a:t>(abril 2020) sin lesiones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2000" dirty="0"/>
              <a:t>TC de cráneo (julio 2021) normal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2000" b="1" dirty="0" err="1"/>
              <a:t>RxTx</a:t>
            </a:r>
            <a:r>
              <a:rPr lang="es-ES" sz="2000" dirty="0"/>
              <a:t> (abril 2020 y junio 2021) normales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s-ES" sz="2000" dirty="0"/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1653771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F470E2-1485-469E-8945-8ED17AFD83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69426" y="0"/>
            <a:ext cx="7242985" cy="1077842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rgbClr val="C00000"/>
                </a:solidFill>
                <a:latin typeface="Bebas Neue" panose="020B0606020202050201" pitchFamily="34" charset="0"/>
              </a:rPr>
              <a:t>Valoración oftalmológica</a:t>
            </a:r>
            <a:endParaRPr lang="es-AR" dirty="0">
              <a:solidFill>
                <a:srgbClr val="C00000"/>
              </a:solidFill>
              <a:latin typeface="Bebas Neue" panose="020B0606020202050201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B731223-E678-469E-88B1-6DAC88DC1CC8}"/>
              </a:ext>
            </a:extLst>
          </p:cNvPr>
          <p:cNvSpPr txBox="1"/>
          <p:nvPr/>
        </p:nvSpPr>
        <p:spPr>
          <a:xfrm>
            <a:off x="184567" y="1539070"/>
            <a:ext cx="10681141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2000" b="1" dirty="0">
                <a:solidFill>
                  <a:srgbClr val="F56055"/>
                </a:solidFill>
              </a:rPr>
              <a:t>Fondo de ojo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s-ES" sz="2000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s-ES" u="sng" dirty="0"/>
              <a:t>Abril 2020</a:t>
            </a:r>
            <a:r>
              <a:rPr lang="es-ES" dirty="0"/>
              <a:t>: no </a:t>
            </a:r>
            <a:r>
              <a:rPr lang="es-ES" dirty="0" err="1"/>
              <a:t>vitritis</a:t>
            </a:r>
            <a:r>
              <a:rPr lang="es-ES" dirty="0"/>
              <a:t>, </a:t>
            </a:r>
            <a:r>
              <a:rPr lang="es-ES" b="1" dirty="0"/>
              <a:t>edema de papila</a:t>
            </a:r>
            <a:r>
              <a:rPr lang="es-ES" dirty="0"/>
              <a:t>, </a:t>
            </a:r>
            <a:r>
              <a:rPr lang="es-ES" b="1" dirty="0"/>
              <a:t>exudados blancos </a:t>
            </a:r>
            <a:r>
              <a:rPr lang="es-ES" b="1" dirty="0" err="1"/>
              <a:t>perivasculares</a:t>
            </a:r>
            <a:r>
              <a:rPr lang="es-ES" b="1" dirty="0"/>
              <a:t> </a:t>
            </a:r>
            <a:r>
              <a:rPr lang="es-ES" dirty="0"/>
              <a:t>confluentes hacia polo posterior, estenosis focales en vasos, no hemorragias; segmento anterior sin alteraciones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s-ES" u="sng" dirty="0"/>
              <a:t>Junio 2020</a:t>
            </a:r>
            <a:r>
              <a:rPr lang="es-ES" dirty="0"/>
              <a:t>: </a:t>
            </a:r>
            <a:r>
              <a:rPr lang="es-ES" b="1" dirty="0" err="1"/>
              <a:t>vitritis</a:t>
            </a:r>
            <a:r>
              <a:rPr lang="es-ES" dirty="0"/>
              <a:t>, gran </a:t>
            </a:r>
            <a:r>
              <a:rPr lang="es-ES" b="1" dirty="0"/>
              <a:t>edema de papila y de mácula</a:t>
            </a:r>
            <a:r>
              <a:rPr lang="es-ES" dirty="0"/>
              <a:t>, </a:t>
            </a:r>
            <a:r>
              <a:rPr lang="es-ES" dirty="0" err="1"/>
              <a:t>microhemorragias</a:t>
            </a:r>
            <a:r>
              <a:rPr lang="es-ES" dirty="0"/>
              <a:t>, se observan </a:t>
            </a:r>
            <a:r>
              <a:rPr lang="es-ES" b="1" dirty="0"/>
              <a:t>focos pigmentados</a:t>
            </a:r>
            <a:r>
              <a:rPr lang="es-ES" dirty="0"/>
              <a:t> y hacia arcada temporal </a:t>
            </a:r>
            <a:r>
              <a:rPr lang="es-ES" b="1" dirty="0"/>
              <a:t>3 focos pequeños activos</a:t>
            </a:r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es-ES" u="sng" dirty="0"/>
              <a:t>Julio 2020</a:t>
            </a:r>
            <a:r>
              <a:rPr lang="es-ES" dirty="0"/>
              <a:t>: </a:t>
            </a:r>
            <a:r>
              <a:rPr lang="es-ES" b="1" dirty="0" err="1"/>
              <a:t>vitritis</a:t>
            </a:r>
            <a:r>
              <a:rPr lang="es-ES" dirty="0"/>
              <a:t>, un </a:t>
            </a:r>
            <a:r>
              <a:rPr lang="es-ES" b="1" dirty="0"/>
              <a:t>nuevo foco activo</a:t>
            </a:r>
            <a:r>
              <a:rPr lang="es-ES" dirty="0"/>
              <a:t>, resto igual</a:t>
            </a:r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es-ES" u="sng" dirty="0"/>
              <a:t>Setiembre 2020</a:t>
            </a:r>
            <a:r>
              <a:rPr lang="es-ES" dirty="0"/>
              <a:t>: no </a:t>
            </a:r>
            <a:r>
              <a:rPr lang="es-ES" dirty="0" err="1"/>
              <a:t>vitritis</a:t>
            </a:r>
            <a:r>
              <a:rPr lang="es-ES" dirty="0"/>
              <a:t>, disminución del edema de retina pero se ven </a:t>
            </a:r>
            <a:r>
              <a:rPr lang="es-ES" b="1" dirty="0"/>
              <a:t>3 nuevos focos </a:t>
            </a:r>
            <a:r>
              <a:rPr lang="es-ES" dirty="0"/>
              <a:t>en arcada temporal inferior</a:t>
            </a:r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endParaRPr lang="es-ES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ES" sz="2000" b="1" dirty="0">
                <a:solidFill>
                  <a:srgbClr val="F56055"/>
                </a:solidFill>
              </a:rPr>
              <a:t>Tomografía de coherencia óptica </a:t>
            </a:r>
            <a:r>
              <a:rPr lang="es-ES" sz="2000" dirty="0"/>
              <a:t>(mayo 2020)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es-ES" sz="2000" dirty="0"/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es-ES" dirty="0"/>
              <a:t>OD: hallazgos dentro de límites normales</a:t>
            </a:r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es-ES" dirty="0"/>
              <a:t>OI: </a:t>
            </a:r>
            <a:r>
              <a:rPr lang="es-ES" b="1" dirty="0"/>
              <a:t>aumento del espesor y volumen de la retina</a:t>
            </a:r>
            <a:r>
              <a:rPr lang="es-ES" dirty="0"/>
              <a:t> con 316 micras; cámara vítrea con </a:t>
            </a:r>
            <a:r>
              <a:rPr lang="es-ES" b="1" dirty="0"/>
              <a:t>opacidades </a:t>
            </a:r>
            <a:r>
              <a:rPr lang="es-ES" b="1" dirty="0" err="1"/>
              <a:t>prerretinianas</a:t>
            </a:r>
            <a:r>
              <a:rPr lang="es-ES" dirty="0"/>
              <a:t>; fóvea con espesor normal (216 micras) pero </a:t>
            </a:r>
            <a:r>
              <a:rPr lang="es-ES" b="1" dirty="0"/>
              <a:t>alteraciones estructurales muy severas</a:t>
            </a:r>
            <a:r>
              <a:rPr lang="es-ES" dirty="0"/>
              <a:t> y signos de </a:t>
            </a:r>
            <a:r>
              <a:rPr lang="es-ES" b="1" dirty="0"/>
              <a:t>edema difuso</a:t>
            </a:r>
          </a:p>
          <a:p>
            <a:pPr lvl="1" algn="just"/>
            <a:endParaRPr lang="es-ES" sz="2000" dirty="0"/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3602943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F470E2-1485-469E-8945-8ED17AFD83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69426" y="0"/>
            <a:ext cx="7242985" cy="1077842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rgbClr val="C00000"/>
                </a:solidFill>
                <a:latin typeface="Bebas Neue" panose="020B0606020202050201" pitchFamily="34" charset="0"/>
              </a:rPr>
              <a:t>Valoración oftalmológica</a:t>
            </a:r>
            <a:endParaRPr lang="es-AR" dirty="0">
              <a:solidFill>
                <a:srgbClr val="C00000"/>
              </a:solidFill>
              <a:latin typeface="Bebas Neue" panose="020B0606020202050201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B731223-E678-469E-88B1-6DAC88DC1CC8}"/>
              </a:ext>
            </a:extLst>
          </p:cNvPr>
          <p:cNvSpPr txBox="1"/>
          <p:nvPr/>
        </p:nvSpPr>
        <p:spPr>
          <a:xfrm>
            <a:off x="184567" y="1539070"/>
            <a:ext cx="10681141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ES" sz="2000" b="1" dirty="0">
                <a:solidFill>
                  <a:srgbClr val="F56055"/>
                </a:solidFill>
              </a:rPr>
              <a:t>Tomografía de coherencia óptica y angiografía </a:t>
            </a:r>
            <a:r>
              <a:rPr lang="es-ES" sz="2000" b="1" dirty="0" err="1">
                <a:solidFill>
                  <a:srgbClr val="F56055"/>
                </a:solidFill>
              </a:rPr>
              <a:t>fluoresceínica</a:t>
            </a:r>
            <a:r>
              <a:rPr lang="es-ES" sz="2000" b="1" dirty="0">
                <a:solidFill>
                  <a:srgbClr val="F56055"/>
                </a:solidFill>
              </a:rPr>
              <a:t> </a:t>
            </a:r>
            <a:r>
              <a:rPr lang="es-ES" sz="2000" dirty="0"/>
              <a:t>(junio 2021)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es-ES" sz="2000" dirty="0"/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es-ES" sz="1600" b="1" dirty="0"/>
              <a:t>OD</a:t>
            </a:r>
            <a:r>
              <a:rPr lang="es-ES" sz="1600" dirty="0"/>
              <a:t>	- zonas redondeadas de </a:t>
            </a:r>
            <a:r>
              <a:rPr lang="es-ES" sz="1600" b="1" dirty="0"/>
              <a:t>cambio de pigmentación </a:t>
            </a:r>
            <a:r>
              <a:rPr lang="es-ES" sz="1600" dirty="0"/>
              <a:t>de límites difusos, ubicadas por dentro y fuera de 			arcada temporal superior, papila de límites borrosos; muestran </a:t>
            </a:r>
            <a:r>
              <a:rPr lang="es-ES" sz="1600" b="1" dirty="0"/>
              <a:t>disminución de </a:t>
            </a:r>
            <a:r>
              <a:rPr lang="es-ES" sz="1600" b="1" dirty="0" err="1"/>
              <a:t>autofluorescencia</a:t>
            </a:r>
            <a:endParaRPr lang="es-ES" sz="1600" b="1" dirty="0"/>
          </a:p>
          <a:p>
            <a:pPr lvl="1" algn="just"/>
            <a:r>
              <a:rPr lang="es-ES" sz="1600" dirty="0"/>
              <a:t>		- </a:t>
            </a:r>
            <a:r>
              <a:rPr lang="es-ES" sz="1600" dirty="0" err="1"/>
              <a:t>hipofluorescencia</a:t>
            </a:r>
            <a:r>
              <a:rPr lang="es-ES" sz="1600" dirty="0"/>
              <a:t> por bloqueo, </a:t>
            </a:r>
            <a:r>
              <a:rPr lang="es-ES" sz="1600" dirty="0" err="1"/>
              <a:t>hiperfluorescencia</a:t>
            </a:r>
            <a:r>
              <a:rPr lang="es-ES" sz="1600" dirty="0"/>
              <a:t> por extravasación en fase tardía como signo de 			</a:t>
            </a:r>
            <a:r>
              <a:rPr lang="es-ES" sz="1600" b="1" dirty="0"/>
              <a:t>edema macular quístico</a:t>
            </a:r>
          </a:p>
          <a:p>
            <a:pPr lvl="1" algn="just"/>
            <a:r>
              <a:rPr lang="es-ES" sz="1600" dirty="0"/>
              <a:t>		- espesor retiniano normal; zonas de </a:t>
            </a:r>
            <a:r>
              <a:rPr lang="es-ES" sz="1600" dirty="0" err="1"/>
              <a:t>hiperreflectividad</a:t>
            </a:r>
            <a:r>
              <a:rPr lang="es-ES" sz="1600" dirty="0"/>
              <a:t> difusa en cámara vítrea; fóvea de espesor normal; 		en áreas de cambio de pigmentación se observan alteraciones estructurales severas, sin signos de edema</a:t>
            </a:r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endParaRPr lang="es-ES" sz="1600" dirty="0"/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es-ES" sz="1600" b="1" dirty="0"/>
              <a:t>OI</a:t>
            </a:r>
            <a:r>
              <a:rPr lang="es-ES" sz="1600" dirty="0"/>
              <a:t>	- </a:t>
            </a:r>
            <a:r>
              <a:rPr lang="es-ES" sz="1600" b="1" dirty="0"/>
              <a:t>zonas de cicatrización dispersas</a:t>
            </a:r>
            <a:r>
              <a:rPr lang="es-ES" sz="1600" dirty="0"/>
              <a:t> en polo posterior incluyendo zonas </a:t>
            </a:r>
            <a:r>
              <a:rPr lang="es-ES" sz="1600" dirty="0" err="1"/>
              <a:t>yuxtafoveolares</a:t>
            </a:r>
            <a:r>
              <a:rPr lang="es-ES" sz="1600" dirty="0"/>
              <a:t>, papila de límites 		borrosos; presentan </a:t>
            </a:r>
            <a:r>
              <a:rPr lang="es-ES" sz="1600" b="1" dirty="0"/>
              <a:t>disminución de </a:t>
            </a:r>
            <a:r>
              <a:rPr lang="es-ES" sz="1600" b="1" dirty="0" err="1"/>
              <a:t>autofluorescencia</a:t>
            </a:r>
            <a:endParaRPr lang="es-ES" sz="1600" b="1" dirty="0"/>
          </a:p>
          <a:p>
            <a:pPr lvl="4" algn="just"/>
            <a:r>
              <a:rPr lang="es-ES" sz="1600" dirty="0"/>
              <a:t>- </a:t>
            </a:r>
            <a:r>
              <a:rPr lang="es-ES" sz="1600" dirty="0" err="1"/>
              <a:t>hipofluorescencia</a:t>
            </a:r>
            <a:r>
              <a:rPr lang="es-ES" sz="1600" dirty="0"/>
              <a:t> por bloqueo, </a:t>
            </a:r>
            <a:r>
              <a:rPr lang="es-ES" sz="1600" b="1" dirty="0" err="1"/>
              <a:t>hiperfluorescencia</a:t>
            </a:r>
            <a:r>
              <a:rPr lang="es-ES" sz="1600" b="1" dirty="0"/>
              <a:t> en área macular </a:t>
            </a:r>
            <a:r>
              <a:rPr lang="es-ES" sz="1600" dirty="0"/>
              <a:t>que aumenta a lo largo del estudio y persiste en fase tardía como signo de </a:t>
            </a:r>
            <a:r>
              <a:rPr lang="es-ES" sz="1600" b="1" dirty="0"/>
              <a:t>edema quístico severo</a:t>
            </a:r>
          </a:p>
          <a:p>
            <a:pPr lvl="4" algn="just"/>
            <a:r>
              <a:rPr lang="es-ES" sz="1600" dirty="0"/>
              <a:t>- </a:t>
            </a:r>
            <a:r>
              <a:rPr lang="es-ES" sz="1600" b="1" dirty="0"/>
              <a:t>aumento de espesor y volumen de retina </a:t>
            </a:r>
            <a:r>
              <a:rPr lang="es-ES" sz="1600" dirty="0"/>
              <a:t>en área macular central con 713 micras, mayor que el estudio anterior; cámara vítrea con opacidades </a:t>
            </a:r>
            <a:r>
              <a:rPr lang="es-ES" sz="1600" dirty="0" err="1"/>
              <a:t>prerretinianas</a:t>
            </a:r>
            <a:r>
              <a:rPr lang="es-ES" sz="1600" dirty="0"/>
              <a:t>; </a:t>
            </a:r>
            <a:r>
              <a:rPr lang="es-ES" sz="1600" b="1" dirty="0"/>
              <a:t>fóvea de espesor aumentado </a:t>
            </a:r>
            <a:r>
              <a:rPr lang="es-ES" sz="1600" dirty="0"/>
              <a:t>(759 micras), zonas de </a:t>
            </a:r>
            <a:r>
              <a:rPr lang="es-ES" sz="1600" b="1" dirty="0"/>
              <a:t>edema quístico severo</a:t>
            </a:r>
            <a:r>
              <a:rPr lang="es-ES" sz="1600" dirty="0"/>
              <a:t>, </a:t>
            </a:r>
            <a:r>
              <a:rPr lang="es-ES" sz="1600" b="1" dirty="0"/>
              <a:t>alteraciones estructurales muy severas</a:t>
            </a:r>
          </a:p>
          <a:p>
            <a:pPr lvl="1" algn="just"/>
            <a:endParaRPr lang="es-ES" dirty="0"/>
          </a:p>
          <a:p>
            <a:pPr lvl="1" algn="just"/>
            <a:r>
              <a:rPr lang="es-ES" u="sng" dirty="0"/>
              <a:t>En suma</a:t>
            </a:r>
            <a:r>
              <a:rPr lang="es-ES" dirty="0"/>
              <a:t>: signos que orientan hacia una </a:t>
            </a:r>
            <a:r>
              <a:rPr lang="es-ES" b="1" dirty="0"/>
              <a:t>coroiditis multifocal idiopática bilateral</a:t>
            </a:r>
            <a:endParaRPr lang="es-ES" sz="2000" b="1" dirty="0"/>
          </a:p>
        </p:txBody>
      </p:sp>
    </p:spTree>
    <p:extLst>
      <p:ext uri="{BB962C8B-B14F-4D97-AF65-F5344CB8AC3E}">
        <p14:creationId xmlns:p14="http://schemas.microsoft.com/office/powerpoint/2010/main" val="4045406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6013" t="-1" r="16138" b="293"/>
          <a:stretch/>
        </p:blipFill>
        <p:spPr>
          <a:xfrm>
            <a:off x="5799441" y="432485"/>
            <a:ext cx="5278382" cy="50703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88" t="10075" r="1919" b="11070"/>
          <a:stretch/>
        </p:blipFill>
        <p:spPr>
          <a:xfrm rot="16200000">
            <a:off x="304136" y="301344"/>
            <a:ext cx="5174692" cy="543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951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552" y="148281"/>
            <a:ext cx="7858897" cy="5894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712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50"/>
          <a:stretch/>
        </p:blipFill>
        <p:spPr>
          <a:xfrm>
            <a:off x="3540726" y="148281"/>
            <a:ext cx="4927772" cy="5923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337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47" b="1381"/>
          <a:stretch/>
        </p:blipFill>
        <p:spPr>
          <a:xfrm>
            <a:off x="459774" y="271849"/>
            <a:ext cx="4548831" cy="563891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51" b="13754"/>
          <a:stretch/>
        </p:blipFill>
        <p:spPr>
          <a:xfrm>
            <a:off x="5377762" y="271849"/>
            <a:ext cx="5624273" cy="5638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715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926E2EEE-7670-4890-91FB-23A4C9167DDF}"/>
              </a:ext>
            </a:extLst>
          </p:cNvPr>
          <p:cNvSpPr/>
          <p:nvPr/>
        </p:nvSpPr>
        <p:spPr>
          <a:xfrm>
            <a:off x="0" y="2368091"/>
            <a:ext cx="12192000" cy="1453282"/>
          </a:xfrm>
          <a:prstGeom prst="rect">
            <a:avLst/>
          </a:prstGeom>
          <a:solidFill>
            <a:srgbClr val="C22026"/>
          </a:solidFill>
          <a:ln>
            <a:solidFill>
              <a:srgbClr val="C220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FF470E2-1485-469E-8945-8ED17AFD83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5394" y="2579314"/>
            <a:ext cx="11541211" cy="1030836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chemeClr val="bg1"/>
                </a:solidFill>
                <a:latin typeface="Bebas Neue" panose="020B0606020202050201" pitchFamily="34" charset="0"/>
              </a:rPr>
              <a:t>Discusión</a:t>
            </a:r>
            <a:endParaRPr lang="es-AR" dirty="0">
              <a:solidFill>
                <a:schemeClr val="bg1"/>
              </a:solidFill>
              <a:latin typeface="Bebas Neue" panose="020B0606020202050201" pitchFamily="34" charset="0"/>
            </a:endParaRPr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42E258F1-2C62-46E6-9DE0-E897DC558F6E}"/>
              </a:ext>
            </a:extLst>
          </p:cNvPr>
          <p:cNvSpPr txBox="1">
            <a:spLocks/>
          </p:cNvSpPr>
          <p:nvPr/>
        </p:nvSpPr>
        <p:spPr>
          <a:xfrm>
            <a:off x="838200" y="3835794"/>
            <a:ext cx="10749332" cy="103083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AR" sz="4000" dirty="0">
              <a:solidFill>
                <a:srgbClr val="C22026"/>
              </a:solidFill>
              <a:latin typeface="Bebas Neue" panose="020B0606020202050201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768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F470E2-1485-469E-8945-8ED17AFD83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69426" y="0"/>
            <a:ext cx="7242985" cy="1077842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rgbClr val="C00000"/>
                </a:solidFill>
                <a:latin typeface="Bebas Neue" panose="020B0606020202050201" pitchFamily="34" charset="0"/>
              </a:rPr>
              <a:t>Uveítis tuberculosa</a:t>
            </a:r>
            <a:endParaRPr lang="es-AR" dirty="0">
              <a:solidFill>
                <a:srgbClr val="C00000"/>
              </a:solidFill>
              <a:latin typeface="Bebas Neue" panose="020B0606020202050201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B731223-E678-469E-88B1-6DAC88DC1CC8}"/>
              </a:ext>
            </a:extLst>
          </p:cNvPr>
          <p:cNvSpPr txBox="1"/>
          <p:nvPr/>
        </p:nvSpPr>
        <p:spPr>
          <a:xfrm>
            <a:off x="184567" y="1539070"/>
            <a:ext cx="1068114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2000" dirty="0"/>
              <a:t>Es por lejos la </a:t>
            </a:r>
            <a:r>
              <a:rPr lang="es-ES" sz="2000" b="1" dirty="0"/>
              <a:t>forma más frecuente de TB ocular</a:t>
            </a:r>
            <a:r>
              <a:rPr lang="es-ES" sz="2000" dirty="0"/>
              <a:t>, y es </a:t>
            </a:r>
            <a:r>
              <a:rPr lang="es-ES" sz="2000" b="1" dirty="0">
                <a:solidFill>
                  <a:srgbClr val="FFCB63"/>
                </a:solidFill>
              </a:rPr>
              <a:t>causa frecuente de uveítis </a:t>
            </a:r>
            <a:r>
              <a:rPr lang="es-ES" sz="2000" dirty="0"/>
              <a:t>(0.5% USA, 6.3% Italia, 11.4% Iraq)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s-ES" sz="2000" dirty="0"/>
          </a:p>
          <a:p>
            <a:pPr marL="342900" indent="-342900">
              <a:buClr>
                <a:schemeClr val="tx1"/>
              </a:buClr>
              <a:buFont typeface="Wingdings" panose="05000000000000000000" pitchFamily="2" charset="2"/>
              <a:buChar char="v"/>
            </a:pPr>
            <a:r>
              <a:rPr lang="es-ES" sz="2000" b="1" dirty="0">
                <a:solidFill>
                  <a:srgbClr val="FFCB63"/>
                </a:solidFill>
              </a:rPr>
              <a:t>Muy variado espectro lesional</a:t>
            </a:r>
            <a:r>
              <a:rPr lang="es-ES" sz="2000" dirty="0"/>
              <a:t>, considerada la “gran imitadora” entre las uveítis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s-ES" sz="20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2000" b="1" dirty="0"/>
              <a:t>Etiopatogenia aún no aclarada</a:t>
            </a:r>
            <a:r>
              <a:rPr lang="es-ES" sz="2000" dirty="0"/>
              <a:t>: lesión directa por focos TB intraoculares originados en siembra hematógena, o secundaria a fenómenos inmunológicos de hipersensibilidad</a:t>
            </a:r>
          </a:p>
          <a:p>
            <a:endParaRPr lang="es-ES" sz="20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2000" dirty="0"/>
              <a:t>Compromiso bilateral 58.8%, puede no ser concomitante y precedido por varios meses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2000" dirty="0"/>
              <a:t>Distribución: </a:t>
            </a:r>
            <a:r>
              <a:rPr lang="es-ES" sz="2000" b="1" dirty="0"/>
              <a:t>posterior</a:t>
            </a:r>
            <a:r>
              <a:rPr lang="es-ES" sz="2000" dirty="0"/>
              <a:t> 36.3%, </a:t>
            </a:r>
            <a:r>
              <a:rPr lang="es-ES" sz="2000" dirty="0" err="1"/>
              <a:t>panuveítis</a:t>
            </a:r>
            <a:r>
              <a:rPr lang="es-ES" sz="2000" dirty="0"/>
              <a:t> 35.3%, intermedia 15.9%, anterior 12.5%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s-ES" sz="20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2000" dirty="0"/>
              <a:t>No suele asociarse a TB pulmonar, y muestra </a:t>
            </a:r>
            <a:r>
              <a:rPr lang="es-ES" sz="2000" b="1" dirty="0"/>
              <a:t>ausencia de sintomatología sistémica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s-ES" sz="2000" dirty="0"/>
          </a:p>
          <a:p>
            <a:pPr marL="342900" indent="-342900">
              <a:buClr>
                <a:schemeClr val="tx1"/>
              </a:buClr>
              <a:buFont typeface="Wingdings" panose="05000000000000000000" pitchFamily="2" charset="2"/>
              <a:buChar char="v"/>
            </a:pPr>
            <a:r>
              <a:rPr lang="es-ES" sz="2000" b="1" dirty="0">
                <a:solidFill>
                  <a:srgbClr val="FFCB63"/>
                </a:solidFill>
              </a:rPr>
              <a:t>Diagnóstico dificultoso </a:t>
            </a:r>
            <a:r>
              <a:rPr lang="es-ES" sz="2000" dirty="0"/>
              <a:t>por </a:t>
            </a:r>
            <a:r>
              <a:rPr lang="es-ES" sz="2000" b="1" dirty="0"/>
              <a:t>amplio espectro de presentaciones </a:t>
            </a:r>
            <a:r>
              <a:rPr lang="es-ES" sz="2000" dirty="0"/>
              <a:t>y </a:t>
            </a:r>
            <a:r>
              <a:rPr lang="es-ES" sz="2000" b="1" dirty="0"/>
              <a:t>baja tasa de confirmación bacteriológica</a:t>
            </a:r>
            <a:r>
              <a:rPr lang="es-ES" sz="2000" dirty="0"/>
              <a:t>, lo que deriva también en </a:t>
            </a:r>
            <a:r>
              <a:rPr lang="es-ES" sz="2000" b="1" dirty="0">
                <a:solidFill>
                  <a:srgbClr val="FFCB63"/>
                </a:solidFill>
              </a:rPr>
              <a:t>dificultad e incertidumbre en su tratamiento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1781235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F470E2-1485-469E-8945-8ED17AFD83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69426" y="0"/>
            <a:ext cx="7242985" cy="1077842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rgbClr val="C00000"/>
                </a:solidFill>
                <a:latin typeface="Bebas Neue" panose="020B0606020202050201" pitchFamily="34" charset="0"/>
              </a:rPr>
              <a:t>Puntos de discusión</a:t>
            </a:r>
            <a:endParaRPr lang="es-AR" dirty="0">
              <a:solidFill>
                <a:srgbClr val="C00000"/>
              </a:solidFill>
              <a:latin typeface="Bebas Neue" panose="020B0606020202050201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B731223-E678-469E-88B1-6DAC88DC1CC8}"/>
              </a:ext>
            </a:extLst>
          </p:cNvPr>
          <p:cNvSpPr txBox="1"/>
          <p:nvPr/>
        </p:nvSpPr>
        <p:spPr>
          <a:xfrm>
            <a:off x="184567" y="1539070"/>
            <a:ext cx="1068114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Clr>
                <a:srgbClr val="C00000"/>
              </a:buClr>
              <a:buFont typeface="+mj-lt"/>
              <a:buAutoNum type="romanUcPeriod"/>
            </a:pPr>
            <a:r>
              <a:rPr lang="es-ES" sz="2000" dirty="0"/>
              <a:t>Los hallazgos lesionales de la paciente son compatibles con el planteo de uveítis tuberculosa?</a:t>
            </a:r>
          </a:p>
          <a:p>
            <a:pPr marL="514350" indent="-514350">
              <a:buClr>
                <a:srgbClr val="C00000"/>
              </a:buClr>
              <a:buFont typeface="+mj-lt"/>
              <a:buAutoNum type="romanUcPeriod"/>
            </a:pPr>
            <a:endParaRPr lang="es-ES" sz="2000" dirty="0"/>
          </a:p>
          <a:p>
            <a:pPr marL="514350" indent="-514350">
              <a:buClr>
                <a:srgbClr val="C00000"/>
              </a:buClr>
              <a:buFont typeface="+mj-lt"/>
              <a:buAutoNum type="romanUcPeriod"/>
            </a:pPr>
            <a:r>
              <a:rPr lang="es-ES" sz="2000" dirty="0"/>
              <a:t>Podemos establecer el diagnóstico de uveítis tuberculosa en esta paciente?</a:t>
            </a:r>
          </a:p>
          <a:p>
            <a:pPr marL="514350" indent="-514350">
              <a:buClr>
                <a:srgbClr val="C00000"/>
              </a:buClr>
              <a:buFont typeface="+mj-lt"/>
              <a:buAutoNum type="romanUcPeriod"/>
            </a:pPr>
            <a:endParaRPr lang="es-ES" sz="2000" dirty="0"/>
          </a:p>
          <a:p>
            <a:pPr marL="514350" indent="-514350">
              <a:buClr>
                <a:srgbClr val="C00000"/>
              </a:buClr>
              <a:buFont typeface="+mj-lt"/>
              <a:buAutoNum type="romanUcPeriod"/>
            </a:pPr>
            <a:r>
              <a:rPr lang="es-ES" sz="2000" dirty="0"/>
              <a:t>Cuál es el plan de tratamiento antituberculoso mas adecuado para la uveítis, y qué resultados podemos esperar del mismo?</a:t>
            </a:r>
          </a:p>
          <a:p>
            <a:pPr marL="514350" indent="-514350">
              <a:buClr>
                <a:srgbClr val="C00000"/>
              </a:buClr>
              <a:buFont typeface="+mj-lt"/>
              <a:buAutoNum type="romanUcPeriod"/>
            </a:pPr>
            <a:endParaRPr lang="es-ES" sz="2000" dirty="0"/>
          </a:p>
          <a:p>
            <a:pPr marL="514350" indent="-514350">
              <a:buClr>
                <a:srgbClr val="C00000"/>
              </a:buClr>
              <a:buFont typeface="+mj-lt"/>
              <a:buAutoNum type="romanUcPeriod"/>
            </a:pPr>
            <a:r>
              <a:rPr lang="es-ES" sz="2000" dirty="0"/>
              <a:t>Qué rol juega el tratamiento corticoideo, y cuando está indicado asociarlo?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567" y="4554843"/>
            <a:ext cx="4779568" cy="13002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8025" y="4554162"/>
            <a:ext cx="5177683" cy="1300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165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F470E2-1485-469E-8945-8ED17AFD83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077842"/>
          </a:xfrm>
        </p:spPr>
        <p:txBody>
          <a:bodyPr>
            <a:noAutofit/>
          </a:bodyPr>
          <a:lstStyle/>
          <a:p>
            <a:pPr marL="514350" indent="-514350">
              <a:buClr>
                <a:srgbClr val="C00000"/>
              </a:buClr>
              <a:buFont typeface="+mj-lt"/>
              <a:buAutoNum type="romanUcPeriod"/>
            </a:pPr>
            <a:r>
              <a:rPr lang="es-ES" sz="2800" b="1" dirty="0">
                <a:solidFill>
                  <a:srgbClr val="C00000"/>
                </a:solidFill>
              </a:rPr>
              <a:t>Los hallazgos lesionales de la paciente son compatibles con el planteo de uveítis tuberculosa?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B731223-E678-469E-88B1-6DAC88DC1CC8}"/>
              </a:ext>
            </a:extLst>
          </p:cNvPr>
          <p:cNvSpPr txBox="1"/>
          <p:nvPr/>
        </p:nvSpPr>
        <p:spPr>
          <a:xfrm>
            <a:off x="184567" y="1539070"/>
            <a:ext cx="10681141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2000" b="1" dirty="0"/>
              <a:t>Espectro lesional habitual </a:t>
            </a:r>
            <a:r>
              <a:rPr lang="es-ES" sz="2000" dirty="0"/>
              <a:t>de la uveítis TB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s-ES" sz="2000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s-ES" u="sng" dirty="0"/>
              <a:t>Sector anterior</a:t>
            </a:r>
            <a:r>
              <a:rPr lang="es-ES" dirty="0"/>
              <a:t>: precipitados granulomatosos corneales; nódulos o granulomas en iris; </a:t>
            </a:r>
            <a:r>
              <a:rPr lang="es-ES" dirty="0" err="1"/>
              <a:t>sinequia</a:t>
            </a:r>
            <a:r>
              <a:rPr lang="es-ES" dirty="0"/>
              <a:t> posterior y cataratas (</a:t>
            </a:r>
            <a:r>
              <a:rPr lang="es-ES" dirty="0" err="1"/>
              <a:t>secuelares</a:t>
            </a:r>
            <a:r>
              <a:rPr lang="es-ES" dirty="0"/>
              <a:t>)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s-ES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s-ES" u="sng" dirty="0"/>
              <a:t>Sector intermedio</a:t>
            </a:r>
            <a:r>
              <a:rPr lang="es-ES" dirty="0"/>
              <a:t>: </a:t>
            </a:r>
            <a:r>
              <a:rPr lang="es-ES" dirty="0" err="1"/>
              <a:t>vitritis</a:t>
            </a:r>
            <a:r>
              <a:rPr lang="es-ES" dirty="0"/>
              <a:t> moderada a severa; opacidades en “bola de nieve”; vasculitis retiniana periférica asociada a coroiditis </a:t>
            </a:r>
            <a:r>
              <a:rPr lang="es-ES" dirty="0" err="1"/>
              <a:t>perivascular</a:t>
            </a:r>
            <a:r>
              <a:rPr lang="es-ES" dirty="0"/>
              <a:t> discreta; hemorragias vítreas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s-ES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s-ES" u="sng" dirty="0"/>
              <a:t>Sector posterior</a:t>
            </a:r>
            <a:r>
              <a:rPr lang="es-ES" dirty="0"/>
              <a:t>: coroiditis focal, multifocal o símil serpiginosa; edema macular quístico; tubérculos coroideos </a:t>
            </a:r>
            <a:r>
              <a:rPr lang="es-ES" dirty="0" err="1"/>
              <a:t>múltipes</a:t>
            </a:r>
            <a:r>
              <a:rPr lang="es-ES" dirty="0"/>
              <a:t>; granuloma coroideo; </a:t>
            </a:r>
            <a:r>
              <a:rPr lang="es-ES" dirty="0" err="1"/>
              <a:t>neurorretinitis</a:t>
            </a:r>
            <a:r>
              <a:rPr lang="es-ES" dirty="0"/>
              <a:t>; absceso </a:t>
            </a:r>
            <a:r>
              <a:rPr lang="es-ES" dirty="0" err="1"/>
              <a:t>subrretiniano</a:t>
            </a:r>
            <a:r>
              <a:rPr lang="es-ES" dirty="0"/>
              <a:t>; vasculitis retiniana, retinopatía proliferativa y hemorragias vítreas recurrentes; </a:t>
            </a:r>
            <a:r>
              <a:rPr lang="es-ES" dirty="0" err="1"/>
              <a:t>endoftalmitis</a:t>
            </a:r>
            <a:r>
              <a:rPr lang="es-ES" dirty="0"/>
              <a:t>, </a:t>
            </a:r>
            <a:r>
              <a:rPr lang="es-ES" dirty="0" err="1"/>
              <a:t>panoftalmitis</a:t>
            </a:r>
            <a:endParaRPr lang="es-ES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s-ES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2000" dirty="0"/>
              <a:t>Las lesiones </a:t>
            </a:r>
            <a:r>
              <a:rPr lang="es-ES" sz="2000" b="1" dirty="0"/>
              <a:t>mas frecuentemente asociadas </a:t>
            </a:r>
            <a:r>
              <a:rPr lang="es-ES" sz="2000" dirty="0"/>
              <a:t>son: compromiso coroideo (64.4%), </a:t>
            </a:r>
            <a:r>
              <a:rPr lang="es-ES" sz="2000" dirty="0" err="1"/>
              <a:t>vitritis</a:t>
            </a:r>
            <a:r>
              <a:rPr lang="es-ES" sz="2000" dirty="0"/>
              <a:t> (45.4%), vasculitis retiniana (42.8%), edema o hiperemia de papila (20.5%) y edema macular (17.6%)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99181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F470E2-1485-469E-8945-8ED17AFD83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077842"/>
          </a:xfrm>
        </p:spPr>
        <p:txBody>
          <a:bodyPr>
            <a:noAutofit/>
          </a:bodyPr>
          <a:lstStyle/>
          <a:p>
            <a:pPr marL="514350" indent="-514350">
              <a:buClr>
                <a:srgbClr val="C00000"/>
              </a:buClr>
              <a:buFont typeface="+mj-lt"/>
              <a:buAutoNum type="romanUcPeriod"/>
            </a:pPr>
            <a:r>
              <a:rPr lang="es-ES" sz="2800" b="1" dirty="0">
                <a:solidFill>
                  <a:srgbClr val="C00000"/>
                </a:solidFill>
              </a:rPr>
              <a:t>Los hallazgos lesionales de la paciente son compatibles con el planteo de uveítis tuberculosa?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B731223-E678-469E-88B1-6DAC88DC1CC8}"/>
              </a:ext>
            </a:extLst>
          </p:cNvPr>
          <p:cNvSpPr txBox="1"/>
          <p:nvPr/>
        </p:nvSpPr>
        <p:spPr>
          <a:xfrm>
            <a:off x="184567" y="1539070"/>
            <a:ext cx="10681141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2000" b="1" dirty="0"/>
              <a:t>Espectro lesional habitual </a:t>
            </a:r>
            <a:r>
              <a:rPr lang="es-ES" sz="2000" dirty="0"/>
              <a:t>de la uveítis TB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s-ES" sz="2000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s-ES" u="sng" dirty="0"/>
              <a:t>Sector anterior</a:t>
            </a:r>
            <a:r>
              <a:rPr lang="es-ES" dirty="0"/>
              <a:t>: precipitados granulomatosos corneales; nódulos o granulomas en iris; </a:t>
            </a:r>
            <a:r>
              <a:rPr lang="es-ES" dirty="0" err="1"/>
              <a:t>sinequia</a:t>
            </a:r>
            <a:r>
              <a:rPr lang="es-ES" dirty="0"/>
              <a:t> posterior y cataratas (</a:t>
            </a:r>
            <a:r>
              <a:rPr lang="es-ES" dirty="0" err="1"/>
              <a:t>secuelares</a:t>
            </a:r>
            <a:r>
              <a:rPr lang="es-ES" dirty="0"/>
              <a:t>)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s-ES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s-ES" u="sng" dirty="0"/>
              <a:t>Sector intermedio</a:t>
            </a:r>
            <a:r>
              <a:rPr lang="es-ES" dirty="0"/>
              <a:t>: </a:t>
            </a:r>
            <a:r>
              <a:rPr lang="es-ES" b="1" dirty="0" err="1">
                <a:solidFill>
                  <a:schemeClr val="accent6"/>
                </a:solidFill>
              </a:rPr>
              <a:t>vitritis</a:t>
            </a:r>
            <a:r>
              <a:rPr lang="es-ES" dirty="0"/>
              <a:t> moderada a severa; opacidades en “bola de nieve”; vasculitis retiniana periférica asociada a coroiditis </a:t>
            </a:r>
            <a:r>
              <a:rPr lang="es-ES" dirty="0" err="1"/>
              <a:t>perivascular</a:t>
            </a:r>
            <a:r>
              <a:rPr lang="es-ES" dirty="0"/>
              <a:t> discreta; hemorragias vítreas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s-ES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s-ES" u="sng" dirty="0"/>
              <a:t>Sector posterior</a:t>
            </a:r>
            <a:r>
              <a:rPr lang="es-ES" dirty="0"/>
              <a:t>: </a:t>
            </a:r>
            <a:r>
              <a:rPr lang="es-ES" b="1" dirty="0">
                <a:solidFill>
                  <a:schemeClr val="accent6"/>
                </a:solidFill>
              </a:rPr>
              <a:t>coroiditis</a:t>
            </a:r>
            <a:r>
              <a:rPr lang="es-ES" dirty="0"/>
              <a:t> focal, </a:t>
            </a:r>
            <a:r>
              <a:rPr lang="es-ES" b="1" dirty="0">
                <a:solidFill>
                  <a:schemeClr val="accent6"/>
                </a:solidFill>
              </a:rPr>
              <a:t>multifocal</a:t>
            </a:r>
            <a:r>
              <a:rPr lang="es-ES" dirty="0"/>
              <a:t> o símil serpiginosa; </a:t>
            </a:r>
            <a:r>
              <a:rPr lang="es-ES" b="1" dirty="0">
                <a:solidFill>
                  <a:schemeClr val="accent6"/>
                </a:solidFill>
              </a:rPr>
              <a:t>edema macular quístico</a:t>
            </a:r>
            <a:r>
              <a:rPr lang="es-ES" dirty="0"/>
              <a:t>; tubérculos coroideos </a:t>
            </a:r>
            <a:r>
              <a:rPr lang="es-ES" dirty="0" err="1"/>
              <a:t>múltipes</a:t>
            </a:r>
            <a:r>
              <a:rPr lang="es-ES" dirty="0"/>
              <a:t>; granuloma coroideo; </a:t>
            </a:r>
            <a:r>
              <a:rPr lang="es-ES" dirty="0" err="1"/>
              <a:t>neurorretinitis</a:t>
            </a:r>
            <a:r>
              <a:rPr lang="es-ES" dirty="0"/>
              <a:t>; absceso </a:t>
            </a:r>
            <a:r>
              <a:rPr lang="es-ES" dirty="0" err="1"/>
              <a:t>subrretiniano</a:t>
            </a:r>
            <a:r>
              <a:rPr lang="es-ES" dirty="0"/>
              <a:t>; vasculitis retiniana, retinopatía proliferativa y hemorragias vítreas recurrentes; </a:t>
            </a:r>
            <a:r>
              <a:rPr lang="es-ES" dirty="0" err="1"/>
              <a:t>endoftalmitis</a:t>
            </a:r>
            <a:r>
              <a:rPr lang="es-ES" dirty="0"/>
              <a:t>, </a:t>
            </a:r>
            <a:r>
              <a:rPr lang="es-ES" dirty="0" err="1"/>
              <a:t>panoftalmitis</a:t>
            </a:r>
            <a:endParaRPr lang="es-ES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s-ES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2000" dirty="0"/>
              <a:t>Las lesiones </a:t>
            </a:r>
            <a:r>
              <a:rPr lang="es-ES" sz="2000" b="1" dirty="0"/>
              <a:t>mas frecuentemente asociadas </a:t>
            </a:r>
            <a:r>
              <a:rPr lang="es-ES" sz="2000" dirty="0"/>
              <a:t>son: </a:t>
            </a:r>
            <a:r>
              <a:rPr lang="es-ES" sz="2000" b="1" dirty="0">
                <a:solidFill>
                  <a:schemeClr val="accent6"/>
                </a:solidFill>
              </a:rPr>
              <a:t>compromiso coroideo </a:t>
            </a:r>
            <a:r>
              <a:rPr lang="es-ES" sz="2000" dirty="0"/>
              <a:t>(64.4%), </a:t>
            </a:r>
            <a:r>
              <a:rPr lang="es-ES" sz="2000" b="1" dirty="0" err="1">
                <a:solidFill>
                  <a:schemeClr val="accent6"/>
                </a:solidFill>
              </a:rPr>
              <a:t>vitritis</a:t>
            </a:r>
            <a:r>
              <a:rPr lang="es-ES" sz="2000" dirty="0"/>
              <a:t> (45.4%), vasculitis retiniana (42.8%), </a:t>
            </a:r>
            <a:r>
              <a:rPr lang="es-ES" sz="2000" b="1" dirty="0">
                <a:solidFill>
                  <a:schemeClr val="accent6"/>
                </a:solidFill>
              </a:rPr>
              <a:t>edema</a:t>
            </a:r>
            <a:r>
              <a:rPr lang="es-ES" sz="2000" dirty="0"/>
              <a:t> o hiperemia </a:t>
            </a:r>
            <a:r>
              <a:rPr lang="es-ES" sz="2000" b="1" dirty="0">
                <a:solidFill>
                  <a:schemeClr val="accent6"/>
                </a:solidFill>
              </a:rPr>
              <a:t>de papila </a:t>
            </a:r>
            <a:r>
              <a:rPr lang="es-ES" sz="2000" dirty="0"/>
              <a:t>(20.5%) y </a:t>
            </a:r>
            <a:r>
              <a:rPr lang="es-ES" sz="2000" b="1" dirty="0">
                <a:solidFill>
                  <a:schemeClr val="accent6"/>
                </a:solidFill>
              </a:rPr>
              <a:t>edema macular </a:t>
            </a:r>
            <a:r>
              <a:rPr lang="es-ES" sz="2000" dirty="0"/>
              <a:t>(17.6%)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17492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F470E2-1485-469E-8945-8ED17AFD83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077842"/>
          </a:xfrm>
        </p:spPr>
        <p:txBody>
          <a:bodyPr>
            <a:noAutofit/>
          </a:bodyPr>
          <a:lstStyle/>
          <a:p>
            <a:pPr marL="571500" indent="-571500">
              <a:buClr>
                <a:srgbClr val="C00000"/>
              </a:buClr>
              <a:buFont typeface="+mj-lt"/>
              <a:buAutoNum type="romanUcPeriod" startAt="2"/>
            </a:pPr>
            <a:r>
              <a:rPr lang="es-ES" sz="2800" b="1" dirty="0">
                <a:solidFill>
                  <a:srgbClr val="C00000"/>
                </a:solidFill>
              </a:rPr>
              <a:t>Podemos establecer el diagnóstico de uveítis tuberculosa en esta paciente?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B731223-E678-469E-88B1-6DAC88DC1CC8}"/>
              </a:ext>
            </a:extLst>
          </p:cNvPr>
          <p:cNvSpPr txBox="1"/>
          <p:nvPr/>
        </p:nvSpPr>
        <p:spPr>
          <a:xfrm>
            <a:off x="184567" y="1539070"/>
            <a:ext cx="10681141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tx1"/>
              </a:buClr>
              <a:buFont typeface="Wingdings" panose="05000000000000000000" pitchFamily="2" charset="2"/>
              <a:buChar char="v"/>
            </a:pPr>
            <a:r>
              <a:rPr lang="es-ES" sz="2000" b="1" dirty="0">
                <a:solidFill>
                  <a:srgbClr val="FFCB63"/>
                </a:solidFill>
              </a:rPr>
              <a:t>Difícil confirmación bacteriológica </a:t>
            </a:r>
            <a:r>
              <a:rPr lang="es-ES" sz="2000" dirty="0"/>
              <a:t>por requerir </a:t>
            </a:r>
            <a:r>
              <a:rPr lang="es-ES" sz="2000" b="1" dirty="0"/>
              <a:t>estudio invasivo </a:t>
            </a:r>
            <a:r>
              <a:rPr lang="es-ES" sz="2000" dirty="0"/>
              <a:t>y por </a:t>
            </a:r>
            <a:r>
              <a:rPr lang="es-ES" sz="2000" b="1" dirty="0"/>
              <a:t>escaso volumen de las muestras</a:t>
            </a:r>
            <a:r>
              <a:rPr lang="es-ES" sz="2000" dirty="0"/>
              <a:t> (biopsia vítrea)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s-ES" sz="20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2000" b="1" dirty="0"/>
              <a:t>Ausencia de consenso en criterios diagnósticos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2000" dirty="0"/>
              <a:t>Usualmente se basa en: hallazgos oculares sugestivos, criterios epidemiológicos, exclusión de otras etiologías de uveítis, evidencia corroborativa (PPD, IGRA, alteraciones en </a:t>
            </a:r>
            <a:r>
              <a:rPr lang="es-ES" sz="2000" dirty="0" err="1"/>
              <a:t>RxTx</a:t>
            </a:r>
            <a:r>
              <a:rPr lang="es-ES" sz="2000" dirty="0"/>
              <a:t>) y respuesta al tratamiento </a:t>
            </a:r>
            <a:r>
              <a:rPr lang="es-ES" sz="2000" dirty="0" err="1"/>
              <a:t>antiTB</a:t>
            </a:r>
            <a:endParaRPr lang="es-ES" sz="2000" dirty="0"/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s-ES" sz="20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2000" dirty="0"/>
              <a:t>Criterios propuestos por grupo COTS-1 (deben cumplirse 1 y 2, mas 3 o 4)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s-ES" sz="2000" dirty="0"/>
          </a:p>
          <a:p>
            <a:pPr marL="914400" lvl="1" indent="-457200">
              <a:buFont typeface="+mj-lt"/>
              <a:buAutoNum type="arabicPeriod"/>
            </a:pPr>
            <a:r>
              <a:rPr lang="es-ES" sz="2000" dirty="0"/>
              <a:t>Signos clínicos sugestivos de uveítis TB (listados según distribución)</a:t>
            </a:r>
          </a:p>
          <a:p>
            <a:pPr marL="914400" lvl="1" indent="-457200">
              <a:buFont typeface="+mj-lt"/>
              <a:buAutoNum type="arabicPeriod"/>
            </a:pPr>
            <a:r>
              <a:rPr lang="es-ES" sz="2000" dirty="0"/>
              <a:t>Exclusión de otras etiologías de uveítis según hallazgos y criterios epidemiológicos locales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s-ES" sz="2000" dirty="0"/>
              <a:t>Estudios que demuestren presencia de MTC o su genoma (baciloscopía, cultivo, PCR)</a:t>
            </a:r>
          </a:p>
          <a:p>
            <a:pPr marL="914400" lvl="1" indent="-457200">
              <a:buFont typeface="+mj-lt"/>
              <a:buAutoNum type="arabicPeriod"/>
            </a:pPr>
            <a:r>
              <a:rPr lang="es-ES" sz="2000" dirty="0"/>
              <a:t>Estudios corroborativos (PPD, IGRA, </a:t>
            </a:r>
            <a:r>
              <a:rPr lang="es-ES" sz="2000" dirty="0" err="1"/>
              <a:t>RxTx</a:t>
            </a:r>
            <a:r>
              <a:rPr lang="es-ES" sz="2000" dirty="0"/>
              <a:t> con signos de TB activa o </a:t>
            </a:r>
            <a:r>
              <a:rPr lang="es-ES" sz="2000" dirty="0" err="1"/>
              <a:t>secuelares</a:t>
            </a:r>
            <a:r>
              <a:rPr lang="es-ES" sz="2000" dirty="0"/>
              <a:t>)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s-ES" sz="2000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3540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F470E2-1485-469E-8945-8ED17AFD83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077842"/>
          </a:xfrm>
        </p:spPr>
        <p:txBody>
          <a:bodyPr>
            <a:noAutofit/>
          </a:bodyPr>
          <a:lstStyle/>
          <a:p>
            <a:pPr marL="571500" indent="-571500">
              <a:buClr>
                <a:srgbClr val="C00000"/>
              </a:buClr>
              <a:buFont typeface="+mj-lt"/>
              <a:buAutoNum type="romanUcPeriod" startAt="2"/>
            </a:pPr>
            <a:r>
              <a:rPr lang="es-ES" sz="2800" b="1" dirty="0">
                <a:solidFill>
                  <a:srgbClr val="C00000"/>
                </a:solidFill>
              </a:rPr>
              <a:t>Podemos establecer el diagnóstico de uveítis tuberculosa en esta paciente?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B731223-E678-469E-88B1-6DAC88DC1CC8}"/>
              </a:ext>
            </a:extLst>
          </p:cNvPr>
          <p:cNvSpPr txBox="1"/>
          <p:nvPr/>
        </p:nvSpPr>
        <p:spPr>
          <a:xfrm>
            <a:off x="184567" y="1539070"/>
            <a:ext cx="10681141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tx1"/>
              </a:buClr>
              <a:buFont typeface="Wingdings" panose="05000000000000000000" pitchFamily="2" charset="2"/>
              <a:buChar char="v"/>
            </a:pPr>
            <a:r>
              <a:rPr lang="es-ES" sz="2000" b="1" dirty="0">
                <a:solidFill>
                  <a:srgbClr val="FFCB63"/>
                </a:solidFill>
              </a:rPr>
              <a:t>Difícil confirmación bacteriológica </a:t>
            </a:r>
            <a:r>
              <a:rPr lang="es-ES" sz="2000" dirty="0"/>
              <a:t>por requerir </a:t>
            </a:r>
            <a:r>
              <a:rPr lang="es-ES" sz="2000" b="1" dirty="0"/>
              <a:t>estudio invasivo </a:t>
            </a:r>
            <a:r>
              <a:rPr lang="es-ES" sz="2000" dirty="0"/>
              <a:t>y por </a:t>
            </a:r>
            <a:r>
              <a:rPr lang="es-ES" sz="2000" b="1" dirty="0"/>
              <a:t>escaso volumen de las muestras</a:t>
            </a:r>
            <a:r>
              <a:rPr lang="es-ES" sz="2000" dirty="0"/>
              <a:t> (biopsia vítrea)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s-ES" sz="20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2000" b="1" dirty="0"/>
              <a:t>Ausencia de consenso en criterios diagnósticos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2000" dirty="0"/>
              <a:t>Usualmente se basa en: hallazgos oculares sugestivos, </a:t>
            </a:r>
            <a:r>
              <a:rPr lang="es-ES" sz="2000" dirty="0">
                <a:solidFill>
                  <a:schemeClr val="accent6"/>
                </a:solidFill>
              </a:rPr>
              <a:t>criterios epidemiológicos</a:t>
            </a:r>
            <a:r>
              <a:rPr lang="es-ES" sz="2000" dirty="0"/>
              <a:t>, exclusión de otras etiologías de uveítis, evidencia corroborativa (PPD, IGRA, alteraciones en </a:t>
            </a:r>
            <a:r>
              <a:rPr lang="es-ES" sz="2000" dirty="0" err="1"/>
              <a:t>RxTx</a:t>
            </a:r>
            <a:r>
              <a:rPr lang="es-ES" sz="2000" dirty="0"/>
              <a:t>) y </a:t>
            </a:r>
            <a:r>
              <a:rPr lang="es-ES" sz="2000" dirty="0">
                <a:solidFill>
                  <a:schemeClr val="accent6"/>
                </a:solidFill>
              </a:rPr>
              <a:t>respuesta al tratamiento </a:t>
            </a:r>
            <a:r>
              <a:rPr lang="es-ES" sz="2000" dirty="0" err="1">
                <a:solidFill>
                  <a:schemeClr val="accent6"/>
                </a:solidFill>
              </a:rPr>
              <a:t>antiTB</a:t>
            </a:r>
            <a:endParaRPr lang="es-ES" sz="2000" dirty="0">
              <a:solidFill>
                <a:schemeClr val="accent6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s-ES" sz="20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2000" dirty="0"/>
              <a:t>Criterios propuestos por grupo COTS-1 (deben cumplirse 1 y 2, mas 3 o 4)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s-ES" sz="2000" dirty="0"/>
          </a:p>
          <a:p>
            <a:pPr marL="914400" lvl="1" indent="-457200">
              <a:buFont typeface="+mj-lt"/>
              <a:buAutoNum type="arabicPeriod"/>
            </a:pPr>
            <a:r>
              <a:rPr lang="es-ES" sz="2000" b="1" dirty="0">
                <a:solidFill>
                  <a:schemeClr val="accent6"/>
                </a:solidFill>
              </a:rPr>
              <a:t>Signos clínicos sugestivos de uveítis TB </a:t>
            </a:r>
            <a:r>
              <a:rPr lang="es-ES" sz="2000" dirty="0"/>
              <a:t>(listados según distribución)</a:t>
            </a:r>
          </a:p>
          <a:p>
            <a:pPr marL="914400" lvl="1" indent="-457200">
              <a:buFont typeface="+mj-lt"/>
              <a:buAutoNum type="arabicPeriod"/>
            </a:pPr>
            <a:r>
              <a:rPr lang="es-ES" sz="2000" b="1" dirty="0">
                <a:solidFill>
                  <a:schemeClr val="accent6"/>
                </a:solidFill>
              </a:rPr>
              <a:t>Exclusión de otras etiologías de uveítis</a:t>
            </a:r>
            <a:r>
              <a:rPr lang="es-ES" sz="2000" dirty="0"/>
              <a:t> según hallazgos y criterios epidemiológicos locales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s-ES" sz="2000" b="1" dirty="0">
                <a:solidFill>
                  <a:srgbClr val="F56055"/>
                </a:solidFill>
              </a:rPr>
              <a:t>Estudios que demuestren presencia de MTC o su genoma </a:t>
            </a:r>
            <a:r>
              <a:rPr lang="es-ES" sz="2000" dirty="0"/>
              <a:t>(baciloscopía, cultivo, </a:t>
            </a:r>
            <a:r>
              <a:rPr lang="es-ES" sz="2000" b="1" dirty="0">
                <a:solidFill>
                  <a:srgbClr val="F56055"/>
                </a:solidFill>
              </a:rPr>
              <a:t>PCR</a:t>
            </a:r>
            <a:r>
              <a:rPr lang="es-ES" sz="2000" dirty="0"/>
              <a:t>)</a:t>
            </a:r>
          </a:p>
          <a:p>
            <a:pPr marL="914400" lvl="1" indent="-457200">
              <a:buFont typeface="+mj-lt"/>
              <a:buAutoNum type="arabicPeriod"/>
            </a:pPr>
            <a:r>
              <a:rPr lang="es-ES" sz="2000" b="1" dirty="0">
                <a:solidFill>
                  <a:schemeClr val="accent6"/>
                </a:solidFill>
              </a:rPr>
              <a:t>Estudios corroborativos </a:t>
            </a:r>
            <a:r>
              <a:rPr lang="es-ES" sz="2000" dirty="0"/>
              <a:t>(PPD, </a:t>
            </a:r>
            <a:r>
              <a:rPr lang="es-ES" sz="2000" b="1" dirty="0">
                <a:solidFill>
                  <a:schemeClr val="accent6"/>
                </a:solidFill>
              </a:rPr>
              <a:t>IGRA</a:t>
            </a:r>
            <a:r>
              <a:rPr lang="es-ES" sz="2000" dirty="0"/>
              <a:t>, </a:t>
            </a:r>
            <a:r>
              <a:rPr lang="es-ES" sz="2000" dirty="0" err="1"/>
              <a:t>RxTx</a:t>
            </a:r>
            <a:r>
              <a:rPr lang="es-ES" sz="2000" dirty="0"/>
              <a:t> con signos de TB activa o </a:t>
            </a:r>
            <a:r>
              <a:rPr lang="es-ES" sz="2000" dirty="0" err="1"/>
              <a:t>secuelares</a:t>
            </a:r>
            <a:r>
              <a:rPr lang="es-ES" sz="2000" dirty="0"/>
              <a:t>)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s-ES" sz="2000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8559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F470E2-1485-469E-8945-8ED17AFD83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077842"/>
          </a:xfrm>
        </p:spPr>
        <p:txBody>
          <a:bodyPr>
            <a:noAutofit/>
          </a:bodyPr>
          <a:lstStyle/>
          <a:p>
            <a:pPr marL="571500" indent="-571500">
              <a:buClr>
                <a:srgbClr val="C00000"/>
              </a:buClr>
              <a:buFont typeface="+mj-lt"/>
              <a:buAutoNum type="romanUcPeriod" startAt="2"/>
            </a:pPr>
            <a:r>
              <a:rPr lang="es-ES" sz="2800" b="1" dirty="0">
                <a:solidFill>
                  <a:srgbClr val="C00000"/>
                </a:solidFill>
              </a:rPr>
              <a:t>Podemos establecer el diagnóstico de uveítis tuberculosa en esta paciente?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B731223-E678-469E-88B1-6DAC88DC1CC8}"/>
              </a:ext>
            </a:extLst>
          </p:cNvPr>
          <p:cNvSpPr txBox="1"/>
          <p:nvPr/>
        </p:nvSpPr>
        <p:spPr>
          <a:xfrm>
            <a:off x="184567" y="1539070"/>
            <a:ext cx="10681141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2000" b="1" dirty="0"/>
              <a:t>PPD</a:t>
            </a:r>
            <a:r>
              <a:rPr lang="es-ES" sz="2000" dirty="0"/>
              <a:t> e </a:t>
            </a:r>
            <a:r>
              <a:rPr lang="es-ES" sz="2000" b="1" dirty="0"/>
              <a:t>IGRA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s-ES" sz="2000" dirty="0"/>
          </a:p>
          <a:p>
            <a:pPr marL="800100" lvl="1" indent="-34290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s-ES" sz="2000" dirty="0">
                <a:solidFill>
                  <a:srgbClr val="FFCB63"/>
                </a:solidFill>
              </a:rPr>
              <a:t>Baja correlación con diagnóstico de TB activa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s-ES" sz="2000" dirty="0"/>
              <a:t>Su utilidad varía según la prevalencia regional de ITBL y de otras etiologías de uveítis, y según el estado inmunitario del paciente (con frecuencia bajo tratamiento corticoideo)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s-ES" sz="2000" dirty="0"/>
              <a:t>COTS-1: PPD 87.8% (n=559), </a:t>
            </a:r>
            <a:r>
              <a:rPr lang="es-ES" sz="2000" dirty="0" err="1"/>
              <a:t>QuantiFERON</a:t>
            </a:r>
            <a:r>
              <a:rPr lang="es-ES" sz="2000" dirty="0"/>
              <a:t> 89.2% (n=259), T-Spot 92.2% (n=51)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s-ES" sz="24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2000" b="1" dirty="0"/>
              <a:t>Estudios moleculares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s-ES" sz="2000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s-ES" sz="2000" dirty="0"/>
              <a:t>Son el </a:t>
            </a:r>
            <a:r>
              <a:rPr lang="es-ES" sz="2000" dirty="0">
                <a:solidFill>
                  <a:srgbClr val="FFCB63"/>
                </a:solidFill>
              </a:rPr>
              <a:t>método de preferencia </a:t>
            </a:r>
            <a:r>
              <a:rPr lang="es-ES" sz="2000" dirty="0"/>
              <a:t>para diagnóstico bacteriológico debido al escaso volumen de muestra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s-ES" sz="2000" dirty="0"/>
              <a:t>Muy escasos datos sobre rentabilidad diagnóstica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s-ES" sz="2000" dirty="0"/>
              <a:t>COTS-1: n=49, resultado positivo 61.2%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s-ES" sz="2000" dirty="0"/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s-ES" sz="2400" dirty="0"/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88696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F470E2-1485-469E-8945-8ED17AFD83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077842"/>
          </a:xfrm>
        </p:spPr>
        <p:txBody>
          <a:bodyPr>
            <a:noAutofit/>
          </a:bodyPr>
          <a:lstStyle/>
          <a:p>
            <a:pPr marL="571500" indent="-571500">
              <a:buClr>
                <a:srgbClr val="C00000"/>
              </a:buClr>
              <a:buFont typeface="+mj-lt"/>
              <a:buAutoNum type="romanUcPeriod" startAt="3"/>
            </a:pPr>
            <a:r>
              <a:rPr lang="es-ES" sz="2800" b="1" dirty="0">
                <a:solidFill>
                  <a:srgbClr val="C00000"/>
                </a:solidFill>
              </a:rPr>
              <a:t>Cuál es el plan de tratamiento antituberculoso mas adecuado para la uveítis, y qué resultados podemos esperar del mismo?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B731223-E678-469E-88B1-6DAC88DC1CC8}"/>
              </a:ext>
            </a:extLst>
          </p:cNvPr>
          <p:cNvSpPr txBox="1"/>
          <p:nvPr/>
        </p:nvSpPr>
        <p:spPr>
          <a:xfrm>
            <a:off x="184567" y="1539070"/>
            <a:ext cx="10681141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2000" b="1" dirty="0"/>
              <a:t>No existe consenso </a:t>
            </a:r>
            <a:r>
              <a:rPr lang="es-ES" sz="2000" dirty="0"/>
              <a:t>sobre las características del tratamiento </a:t>
            </a:r>
            <a:r>
              <a:rPr lang="es-ES" sz="2000" dirty="0" err="1"/>
              <a:t>antiTB</a:t>
            </a:r>
            <a:r>
              <a:rPr lang="es-ES" sz="2000" dirty="0"/>
              <a:t> (</a:t>
            </a:r>
            <a:r>
              <a:rPr lang="es-ES" sz="2000" dirty="0" err="1"/>
              <a:t>Kee</a:t>
            </a:r>
            <a:r>
              <a:rPr lang="es-ES" sz="2000" dirty="0"/>
              <a:t> AR, 2016): amplia heterogeneidad en estudios que imposibilitó meta-análisis, falta de RCT con grupos de control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s-ES" sz="20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2000" dirty="0"/>
              <a:t>La mayoría de los estudios indicó tratamiento por al menos </a:t>
            </a:r>
            <a:r>
              <a:rPr lang="es-ES" sz="2000" b="1" dirty="0">
                <a:solidFill>
                  <a:srgbClr val="FFCB63"/>
                </a:solidFill>
              </a:rPr>
              <a:t>6 meses</a:t>
            </a:r>
            <a:r>
              <a:rPr lang="es-ES" sz="2000" dirty="0"/>
              <a:t>, con un máximo de 12-18 meses. Las respuestas favorables se suelen ver entre 2 semanas y 3 meses del inicio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s-ES" sz="20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2000" dirty="0"/>
              <a:t>El plan indicado con mas frecuencia es el estándar </a:t>
            </a:r>
            <a:r>
              <a:rPr lang="es-ES" sz="2000" b="1" dirty="0">
                <a:solidFill>
                  <a:srgbClr val="FFCB63"/>
                </a:solidFill>
              </a:rPr>
              <a:t>2HRZE/4(H</a:t>
            </a:r>
            <a:r>
              <a:rPr lang="es-ES" sz="2000" b="1" baseline="-25000" dirty="0">
                <a:solidFill>
                  <a:srgbClr val="FFCB63"/>
                </a:solidFill>
              </a:rPr>
              <a:t>3</a:t>
            </a:r>
            <a:r>
              <a:rPr lang="es-ES" sz="2000" b="1" dirty="0">
                <a:solidFill>
                  <a:srgbClr val="FFCB63"/>
                </a:solidFill>
              </a:rPr>
              <a:t>R</a:t>
            </a:r>
            <a:r>
              <a:rPr lang="es-ES" sz="2000" b="1" baseline="-25000" dirty="0">
                <a:solidFill>
                  <a:srgbClr val="FFCB63"/>
                </a:solidFill>
              </a:rPr>
              <a:t>3</a:t>
            </a:r>
            <a:r>
              <a:rPr lang="es-ES" sz="2000" b="1" dirty="0">
                <a:solidFill>
                  <a:srgbClr val="FFCB63"/>
                </a:solidFill>
              </a:rPr>
              <a:t>)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s-ES" dirty="0"/>
              <a:t>Se desconoce su capacidad de penetración de la </a:t>
            </a:r>
            <a:r>
              <a:rPr lang="es-ES" b="1" dirty="0"/>
              <a:t>barrera </a:t>
            </a:r>
            <a:r>
              <a:rPr lang="es-ES" b="1" dirty="0" err="1"/>
              <a:t>hemato</a:t>
            </a:r>
            <a:r>
              <a:rPr lang="es-ES" b="1" dirty="0"/>
              <a:t>-retiniana</a:t>
            </a:r>
            <a:r>
              <a:rPr lang="es-ES" dirty="0"/>
              <a:t>, pero se asume que es buena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s-ES" dirty="0"/>
              <a:t>No hay datos de mayor riesgo de </a:t>
            </a:r>
            <a:r>
              <a:rPr lang="es-ES" b="1" dirty="0"/>
              <a:t>toxicidad por </a:t>
            </a:r>
            <a:r>
              <a:rPr lang="es-ES" b="1" dirty="0" err="1"/>
              <a:t>etambutol</a:t>
            </a:r>
            <a:r>
              <a:rPr lang="es-ES" dirty="0"/>
              <a:t>, pero su diagnóstico puede dificultarse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s-ES" sz="2000" dirty="0"/>
          </a:p>
          <a:p>
            <a:pPr marL="342900" indent="-342900">
              <a:buClr>
                <a:schemeClr val="tx1"/>
              </a:buClr>
              <a:buFont typeface="Wingdings" panose="05000000000000000000" pitchFamily="2" charset="2"/>
              <a:buChar char="v"/>
            </a:pPr>
            <a:r>
              <a:rPr lang="es-ES" sz="2000" b="1" dirty="0">
                <a:solidFill>
                  <a:srgbClr val="FFCB63"/>
                </a:solidFill>
              </a:rPr>
              <a:t>Resultados del tratamiento</a:t>
            </a:r>
            <a:r>
              <a:rPr lang="es-ES" sz="2000" dirty="0"/>
              <a:t>: 84% </a:t>
            </a:r>
            <a:r>
              <a:rPr lang="es-ES" sz="2000" b="1" dirty="0"/>
              <a:t>ausencia de recurrencia </a:t>
            </a:r>
            <a:r>
              <a:rPr lang="es-ES" sz="2000" dirty="0"/>
              <a:t>de inflamación, 69% </a:t>
            </a:r>
            <a:r>
              <a:rPr lang="es-ES" sz="2000" b="1" dirty="0"/>
              <a:t>mejoría de la AV </a:t>
            </a:r>
            <a:r>
              <a:rPr lang="es-ES" sz="2000" dirty="0"/>
              <a:t>y  92% </a:t>
            </a:r>
            <a:r>
              <a:rPr lang="es-ES" sz="2000" b="1" dirty="0"/>
              <a:t>mejoría de la inflamación </a:t>
            </a:r>
            <a:r>
              <a:rPr lang="es-ES" sz="2000" dirty="0"/>
              <a:t>durante el período de seguimiento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s-ES" sz="20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2000" dirty="0"/>
              <a:t>Causas posibles de fracaso: </a:t>
            </a:r>
            <a:r>
              <a:rPr lang="es-ES" sz="2000" b="1" dirty="0" err="1"/>
              <a:t>sobrediagnóstico</a:t>
            </a:r>
            <a:r>
              <a:rPr lang="es-ES" sz="2000" dirty="0"/>
              <a:t> de uveítis TB, existencia de fenotipos de uveítis secundarias a reacciones de hipersensibilidad por ITBL y no por TB activa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3516158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F470E2-1485-469E-8945-8ED17AFD83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077842"/>
          </a:xfrm>
        </p:spPr>
        <p:txBody>
          <a:bodyPr>
            <a:noAutofit/>
          </a:bodyPr>
          <a:lstStyle/>
          <a:p>
            <a:pPr marL="571500" indent="-571500">
              <a:buClr>
                <a:srgbClr val="C00000"/>
              </a:buClr>
              <a:buFont typeface="+mj-lt"/>
              <a:buAutoNum type="romanUcPeriod" startAt="4"/>
            </a:pPr>
            <a:r>
              <a:rPr lang="es-ES" sz="2800" b="1" dirty="0">
                <a:solidFill>
                  <a:srgbClr val="C00000"/>
                </a:solidFill>
              </a:rPr>
              <a:t>Qué rol juega el tratamiento corticoideo, y cuando está indicado asociarlo?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B731223-E678-469E-88B1-6DAC88DC1CC8}"/>
              </a:ext>
            </a:extLst>
          </p:cNvPr>
          <p:cNvSpPr txBox="1"/>
          <p:nvPr/>
        </p:nvSpPr>
        <p:spPr>
          <a:xfrm>
            <a:off x="184567" y="1539070"/>
            <a:ext cx="10681141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2000" b="1" dirty="0"/>
              <a:t>Muy frecuentemente empleado </a:t>
            </a:r>
            <a:r>
              <a:rPr lang="es-ES" sz="2000" dirty="0"/>
              <a:t>en la uveítis TB para control de la inflamación, pero con muchas controversias e incertidumbres. COTS-1: uso en 89% de los casos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s-ES" sz="20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2000" dirty="0"/>
              <a:t>Vías de administración: oral (prednisona), tópica (colirios), infiltración local (</a:t>
            </a:r>
            <a:r>
              <a:rPr lang="es-ES" sz="2000" dirty="0" err="1"/>
              <a:t>triamcinolona</a:t>
            </a:r>
            <a:r>
              <a:rPr lang="es-ES" sz="2000" dirty="0"/>
              <a:t> </a:t>
            </a:r>
            <a:r>
              <a:rPr lang="es-ES" sz="2000" dirty="0" err="1"/>
              <a:t>subtenoniana</a:t>
            </a:r>
            <a:r>
              <a:rPr lang="es-ES" sz="2000" dirty="0"/>
              <a:t>)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s-ES" sz="2000" dirty="0"/>
          </a:p>
          <a:p>
            <a:pPr marL="342900" indent="-342900">
              <a:buClr>
                <a:schemeClr val="tx1"/>
              </a:buClr>
              <a:buFont typeface="Wingdings" panose="05000000000000000000" pitchFamily="2" charset="2"/>
              <a:buChar char="v"/>
            </a:pPr>
            <a:r>
              <a:rPr lang="es-ES" sz="2000" b="1" dirty="0">
                <a:solidFill>
                  <a:srgbClr val="FFCB63"/>
                </a:solidFill>
              </a:rPr>
              <a:t>Datos contradictorios sobre eficacia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s-ES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s-ES" dirty="0" err="1"/>
              <a:t>Kee</a:t>
            </a:r>
            <a:r>
              <a:rPr lang="es-ES" dirty="0"/>
              <a:t> AR (2016): meta-análisis de tratamiento de TB intraocular; </a:t>
            </a:r>
            <a:r>
              <a:rPr lang="es-ES" b="1" dirty="0"/>
              <a:t>no demuestra diferencias significativas </a:t>
            </a:r>
            <a:r>
              <a:rPr lang="es-ES" dirty="0"/>
              <a:t>en los resultados terapéuticos </a:t>
            </a:r>
            <a:r>
              <a:rPr lang="es-ES" b="1" dirty="0"/>
              <a:t>con el añadido de corticoides, inmunosupresores o ambos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s-ES" dirty="0"/>
              <a:t>COTS-1 (2017): estudio retrospectivo </a:t>
            </a:r>
            <a:r>
              <a:rPr lang="es-ES" dirty="0" err="1"/>
              <a:t>multicéntrico</a:t>
            </a:r>
            <a:r>
              <a:rPr lang="es-ES" dirty="0"/>
              <a:t>; </a:t>
            </a:r>
            <a:r>
              <a:rPr lang="es-ES" b="1" dirty="0"/>
              <a:t>sugiere de forma no concluyente peores resultados al asociar corticoides</a:t>
            </a:r>
            <a:r>
              <a:rPr lang="es-ES" dirty="0"/>
              <a:t>, sobretodo en el grupo que los inició </a:t>
            </a:r>
            <a:r>
              <a:rPr lang="es-ES" b="1" dirty="0"/>
              <a:t>previo al tratamiento </a:t>
            </a:r>
            <a:r>
              <a:rPr lang="es-ES" b="1" dirty="0" err="1"/>
              <a:t>antiTB</a:t>
            </a:r>
            <a:r>
              <a:rPr lang="es-ES" b="1" dirty="0"/>
              <a:t> </a:t>
            </a:r>
            <a:r>
              <a:rPr lang="es-ES" dirty="0"/>
              <a:t>(27.3%)</a:t>
            </a:r>
          </a:p>
          <a:p>
            <a:endParaRPr lang="es-ES" sz="20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2000" dirty="0"/>
              <a:t>Es </a:t>
            </a:r>
            <a:r>
              <a:rPr lang="es-ES" sz="2000" b="1" dirty="0"/>
              <a:t>razonable</a:t>
            </a:r>
            <a:r>
              <a:rPr lang="es-ES" sz="2000" dirty="0"/>
              <a:t> indicarlo cuando existen </a:t>
            </a:r>
            <a:r>
              <a:rPr lang="es-ES" sz="2000" b="1" dirty="0">
                <a:solidFill>
                  <a:srgbClr val="FFCB63"/>
                </a:solidFill>
              </a:rPr>
              <a:t>lesiones que comprometen o amenazan la mácula</a:t>
            </a:r>
            <a:r>
              <a:rPr lang="es-ES" sz="2000" dirty="0"/>
              <a:t>, para disminuir secuelas </a:t>
            </a:r>
            <a:r>
              <a:rPr lang="es-ES" sz="2000" dirty="0" err="1"/>
              <a:t>cicatrizales</a:t>
            </a:r>
            <a:r>
              <a:rPr lang="es-ES" sz="2000" dirty="0"/>
              <a:t>. De preferencia, añadirlo posterior al inicio del tratamiento </a:t>
            </a:r>
            <a:r>
              <a:rPr lang="es-ES" sz="2000" dirty="0" err="1"/>
              <a:t>antiTB</a:t>
            </a:r>
            <a:endParaRPr lang="es-ES" sz="2000" dirty="0"/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369604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fecha 8">
            <a:extLst>
              <a:ext uri="{FF2B5EF4-FFF2-40B4-BE49-F238E27FC236}">
                <a16:creationId xmlns:a16="http://schemas.microsoft.com/office/drawing/2014/main" id="{B12CDBA8-9041-496C-8D70-49F950FD1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AR"/>
              <a:t>2/6/2021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9BD28BB-DE7A-4ECA-A4F3-F28FDD4A366D}"/>
              </a:ext>
            </a:extLst>
          </p:cNvPr>
          <p:cNvSpPr txBox="1"/>
          <p:nvPr/>
        </p:nvSpPr>
        <p:spPr>
          <a:xfrm>
            <a:off x="4408462" y="4844066"/>
            <a:ext cx="37449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200" dirty="0">
                <a:solidFill>
                  <a:srgbClr val="C00000"/>
                </a:solidFill>
              </a:rPr>
              <a:t>www.chlaep.org.uy</a:t>
            </a:r>
          </a:p>
        </p:txBody>
      </p:sp>
      <p:pic>
        <p:nvPicPr>
          <p:cNvPr id="6" name="Gráfico 5" descr="Internet">
            <a:extLst>
              <a:ext uri="{FF2B5EF4-FFF2-40B4-BE49-F238E27FC236}">
                <a16:creationId xmlns:a16="http://schemas.microsoft.com/office/drawing/2014/main" id="{879B5BF6-F382-4CE5-AA7A-91F08FC5FD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12930" y="4852521"/>
            <a:ext cx="595532" cy="59553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4345" y="378939"/>
            <a:ext cx="5513172" cy="5440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678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25828</TotalTime>
  <Words>1990</Words>
  <Application>Microsoft Office PowerPoint</Application>
  <PresentationFormat>Panorámica</PresentationFormat>
  <Paragraphs>170</Paragraphs>
  <Slides>23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9" baseType="lpstr">
      <vt:lpstr>Arial</vt:lpstr>
      <vt:lpstr>Bebas Neue</vt:lpstr>
      <vt:lpstr>Calibri</vt:lpstr>
      <vt:lpstr>Calibri Light</vt:lpstr>
      <vt:lpstr>Wingdings</vt:lpstr>
      <vt:lpstr>Diseño personalizado</vt:lpstr>
      <vt:lpstr>Uveítis tuberculosa</vt:lpstr>
      <vt:lpstr>Recuerdo anatómico </vt:lpstr>
      <vt:lpstr>Caso clínico</vt:lpstr>
      <vt:lpstr>Caso clínico </vt:lpstr>
      <vt:lpstr>Caso clínico </vt:lpstr>
      <vt:lpstr>Paraclínica</vt:lpstr>
      <vt:lpstr>Valoración oftalmológica</vt:lpstr>
      <vt:lpstr>Valoración oftalmológica</vt:lpstr>
      <vt:lpstr>Presentación de PowerPoint</vt:lpstr>
      <vt:lpstr>Presentación de PowerPoint</vt:lpstr>
      <vt:lpstr>Presentación de PowerPoint</vt:lpstr>
      <vt:lpstr>Presentación de PowerPoint</vt:lpstr>
      <vt:lpstr>Discusión</vt:lpstr>
      <vt:lpstr>Uveítis tuberculosa</vt:lpstr>
      <vt:lpstr>Puntos de discusión</vt:lpstr>
      <vt:lpstr>Los hallazgos lesionales de la paciente son compatibles con el planteo de uveítis tuberculosa?</vt:lpstr>
      <vt:lpstr>Los hallazgos lesionales de la paciente son compatibles con el planteo de uveítis tuberculosa?</vt:lpstr>
      <vt:lpstr>Podemos establecer el diagnóstico de uveítis tuberculosa en esta paciente?</vt:lpstr>
      <vt:lpstr>Podemos establecer el diagnóstico de uveítis tuberculosa en esta paciente?</vt:lpstr>
      <vt:lpstr>Podemos establecer el diagnóstico de uveítis tuberculosa en esta paciente?</vt:lpstr>
      <vt:lpstr>Cuál es el plan de tratamiento antituberculoso mas adecuado para la uveítis, y qué resultados podemos esperar del mismo?</vt:lpstr>
      <vt:lpstr>Qué rol juega el tratamiento corticoideo, y cuando está indicado asociarlo?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Aspectos básicos de la TB</dc:title>
  <dc:creator>Rodrigo Seoane</dc:creator>
  <cp:lastModifiedBy>mariela contrera</cp:lastModifiedBy>
  <cp:revision>282</cp:revision>
  <dcterms:created xsi:type="dcterms:W3CDTF">2021-06-01T12:07:02Z</dcterms:created>
  <dcterms:modified xsi:type="dcterms:W3CDTF">2021-10-20T22:15:30Z</dcterms:modified>
</cp:coreProperties>
</file>