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29"/>
  </p:notesMasterIdLst>
  <p:sldIdLst>
    <p:sldId id="350" r:id="rId2"/>
    <p:sldId id="257" r:id="rId3"/>
    <p:sldId id="322" r:id="rId4"/>
    <p:sldId id="323" r:id="rId5"/>
    <p:sldId id="335" r:id="rId6"/>
    <p:sldId id="339" r:id="rId7"/>
    <p:sldId id="324" r:id="rId8"/>
    <p:sldId id="325" r:id="rId9"/>
    <p:sldId id="326" r:id="rId10"/>
    <p:sldId id="327" r:id="rId11"/>
    <p:sldId id="328" r:id="rId12"/>
    <p:sldId id="329" r:id="rId13"/>
    <p:sldId id="331" r:id="rId14"/>
    <p:sldId id="332" r:id="rId15"/>
    <p:sldId id="334" r:id="rId16"/>
    <p:sldId id="336" r:id="rId17"/>
    <p:sldId id="337" r:id="rId18"/>
    <p:sldId id="338" r:id="rId19"/>
    <p:sldId id="343" r:id="rId20"/>
    <p:sldId id="342" r:id="rId21"/>
    <p:sldId id="340" r:id="rId22"/>
    <p:sldId id="341" r:id="rId23"/>
    <p:sldId id="344" r:id="rId24"/>
    <p:sldId id="345" r:id="rId25"/>
    <p:sldId id="346" r:id="rId26"/>
    <p:sldId id="351" r:id="rId27"/>
    <p:sldId id="320" r:id="rId2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BE9EEE"/>
    <a:srgbClr val="7C93A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27E579FB-6D12-4207-B2BD-F8ADC5F9C971}">
  <a:tblStyle styleId="{27E579FB-6D12-4207-B2BD-F8ADC5F9C97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412" autoAdjust="0"/>
    <p:restoredTop sz="94364" autoAdjust="0"/>
  </p:normalViewPr>
  <p:slideViewPr>
    <p:cSldViewPr snapToGrid="0">
      <p:cViewPr>
        <p:scale>
          <a:sx n="75" d="100"/>
          <a:sy n="75" d="100"/>
        </p:scale>
        <p:origin x="-344" y="-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b84aa0876e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gb84aa0876e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b84aa0876e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gb84aa0876e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1366935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b84aa0876e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gb84aa0876e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19034589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xmlns="" val="3656919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xmlns="" val="4034640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xmlns="" val="383362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stos</a:t>
            </a:r>
            <a:r>
              <a:rPr lang="es-ES" dirty="0" smtClean="0"/>
              <a:t> hallazgos apoyan un historial de exposición al bacilo)</a:t>
            </a: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xmlns="" val="1037361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xmlns="" val="14907876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Clr>
                <a:schemeClr val="accent4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es-ES" sz="1100" dirty="0" smtClean="0"/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s-ES" sz="1100" dirty="0" smtClean="0"/>
              <a:t>M. </a:t>
            </a:r>
            <a:r>
              <a:rPr lang="es-ES" sz="1100" dirty="0" err="1" smtClean="0"/>
              <a:t>leprae</a:t>
            </a:r>
            <a:r>
              <a:rPr lang="es-ES" sz="1100" dirty="0" smtClean="0"/>
              <a:t> se multiplica muy lentamente (aproximadamente 12,5 días) y es un organismo intracelular obligado. </a:t>
            </a:r>
          </a:p>
        </p:txBody>
      </p:sp>
    </p:spTree>
    <p:extLst>
      <p:ext uri="{BB962C8B-B14F-4D97-AF65-F5344CB8AC3E}">
        <p14:creationId xmlns:p14="http://schemas.microsoft.com/office/powerpoint/2010/main" xmlns="" val="4798872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e969ab989a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" name="Google Shape;677;ge969ab989a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440286" y="614407"/>
            <a:ext cx="11309400" cy="118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581192" y="702156"/>
            <a:ext cx="11029500" cy="10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1"/>
          </p:nvPr>
        </p:nvSpPr>
        <p:spPr>
          <a:xfrm>
            <a:off x="581192" y="2180496"/>
            <a:ext cx="11029500" cy="367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33756" algn="l" rtl="0">
              <a:spcBef>
                <a:spcPts val="360"/>
              </a:spcBef>
              <a:spcAft>
                <a:spcPts val="0"/>
              </a:spcAft>
              <a:buSzPts val="1656"/>
              <a:buChar char="●"/>
              <a:defRPr/>
            </a:lvl1pPr>
            <a:lvl2pPr marL="914400" lvl="1" indent="-333756" algn="l" rtl="0">
              <a:spcBef>
                <a:spcPts val="600"/>
              </a:spcBef>
              <a:spcAft>
                <a:spcPts val="0"/>
              </a:spcAft>
              <a:buSzPts val="1656"/>
              <a:buChar char="○"/>
              <a:defRPr/>
            </a:lvl2pPr>
            <a:lvl3pPr marL="1371600" lvl="2" indent="-333756" algn="l" rtl="0">
              <a:spcBef>
                <a:spcPts val="600"/>
              </a:spcBef>
              <a:spcAft>
                <a:spcPts val="0"/>
              </a:spcAft>
              <a:buSzPts val="1656"/>
              <a:buChar char="■"/>
              <a:defRPr/>
            </a:lvl3pPr>
            <a:lvl4pPr marL="1828800" lvl="3" indent="-333756" algn="l" rtl="0">
              <a:spcBef>
                <a:spcPts val="600"/>
              </a:spcBef>
              <a:spcAft>
                <a:spcPts val="0"/>
              </a:spcAft>
              <a:buSzPts val="1656"/>
              <a:buChar char="●"/>
              <a:defRPr/>
            </a:lvl4pPr>
            <a:lvl5pPr marL="2286000" lvl="4" indent="-333756" algn="l" rtl="0">
              <a:spcBef>
                <a:spcPts val="600"/>
              </a:spcBef>
              <a:spcAft>
                <a:spcPts val="0"/>
              </a:spcAft>
              <a:buSzPts val="1656"/>
              <a:buChar char="○"/>
              <a:defRPr/>
            </a:lvl5pPr>
            <a:lvl6pPr marL="2743200" lvl="5" indent="-333756" algn="l" rtl="0">
              <a:spcBef>
                <a:spcPts val="600"/>
              </a:spcBef>
              <a:spcAft>
                <a:spcPts val="0"/>
              </a:spcAft>
              <a:buSzPts val="1656"/>
              <a:buChar char="■"/>
              <a:defRPr/>
            </a:lvl6pPr>
            <a:lvl7pPr marL="3200400" lvl="6" indent="-333756" algn="l" rtl="0">
              <a:spcBef>
                <a:spcPts val="600"/>
              </a:spcBef>
              <a:spcAft>
                <a:spcPts val="0"/>
              </a:spcAft>
              <a:buSzPts val="1656"/>
              <a:buChar char="●"/>
              <a:defRPr/>
            </a:lvl7pPr>
            <a:lvl8pPr marL="3657600" lvl="7" indent="-333756" algn="l" rtl="0">
              <a:spcBef>
                <a:spcPts val="600"/>
              </a:spcBef>
              <a:spcAft>
                <a:spcPts val="0"/>
              </a:spcAft>
              <a:buSzPts val="1656"/>
              <a:buChar char="○"/>
              <a:defRPr/>
            </a:lvl8pPr>
            <a:lvl9pPr marL="4114800" lvl="8" indent="-333756" algn="l" rtl="0">
              <a:spcBef>
                <a:spcPts val="600"/>
              </a:spcBef>
              <a:spcAft>
                <a:spcPts val="600"/>
              </a:spcAft>
              <a:buSzPts val="1656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marL="914400" lvl="1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marL="1371600" lvl="2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marL="1828800" lvl="3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marL="2286000" lvl="4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marL="2743200" lvl="5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marL="3200400" lvl="6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marL="3657600" lvl="7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marL="4114800" lvl="8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03200" y="2078335"/>
            <a:ext cx="56769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UY" sz="2800" dirty="0">
              <a:solidFill>
                <a:srgbClr val="002060"/>
              </a:solidFill>
            </a:endParaRPr>
          </a:p>
          <a:p>
            <a:r>
              <a:rPr lang="es-UY" sz="2800" dirty="0" smtClean="0">
                <a:solidFill>
                  <a:srgbClr val="002060"/>
                </a:solidFill>
              </a:rPr>
              <a:t>-Presentación de caso clínico.</a:t>
            </a:r>
          </a:p>
          <a:p>
            <a:endParaRPr lang="es-UY" sz="2800" dirty="0" smtClean="0">
              <a:solidFill>
                <a:srgbClr val="002060"/>
              </a:solidFill>
            </a:endParaRPr>
          </a:p>
          <a:p>
            <a:r>
              <a:rPr lang="es-UY" sz="2800" dirty="0" smtClean="0">
                <a:solidFill>
                  <a:srgbClr val="002060"/>
                </a:solidFill>
              </a:rPr>
              <a:t>-Revisión del tema. </a:t>
            </a:r>
            <a:endParaRPr lang="es-UY" sz="2800" dirty="0">
              <a:solidFill>
                <a:srgbClr val="00206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800100"/>
            <a:ext cx="7162800" cy="64633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UY" sz="3600" dirty="0">
                <a:solidFill>
                  <a:schemeClr val="accent1">
                    <a:lumMod val="50000"/>
                  </a:schemeClr>
                </a:solidFill>
              </a:rPr>
              <a:t>TUBERCULOSIS DE PIEL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0187" y="800100"/>
            <a:ext cx="3236913" cy="926838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482600" y="4838700"/>
            <a:ext cx="330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1800" dirty="0" smtClean="0"/>
              <a:t>Dra. Sofía Arrieta</a:t>
            </a:r>
          </a:p>
          <a:p>
            <a:endParaRPr lang="es-UY" sz="1800" dirty="0"/>
          </a:p>
          <a:p>
            <a:r>
              <a:rPr lang="es-UY" sz="1800" dirty="0" smtClean="0"/>
              <a:t>Jueves 26/08/2021</a:t>
            </a:r>
            <a:endParaRPr lang="es-UY" sz="1800" dirty="0"/>
          </a:p>
        </p:txBody>
      </p:sp>
    </p:spTree>
    <p:extLst>
      <p:ext uri="{BB962C8B-B14F-4D97-AF65-F5344CB8AC3E}">
        <p14:creationId xmlns:p14="http://schemas.microsoft.com/office/powerpoint/2010/main" xmlns="" val="83323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776242" y="800281"/>
            <a:ext cx="6551658" cy="774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s-UY" dirty="0"/>
              <a:t>CASO CLÍNICO </a:t>
            </a:r>
            <a:endParaRPr dirty="0"/>
          </a:p>
        </p:txBody>
      </p:sp>
      <p:sp>
        <p:nvSpPr>
          <p:cNvPr id="72" name="Google Shape;72;p15"/>
          <p:cNvSpPr txBox="1"/>
          <p:nvPr/>
        </p:nvSpPr>
        <p:spPr>
          <a:xfrm>
            <a:off x="433342" y="1955799"/>
            <a:ext cx="9967958" cy="4154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/>
            <a:r>
              <a:rPr lang="es-UY" sz="2200" b="1" dirty="0">
                <a:solidFill>
                  <a:schemeClr val="dk1"/>
                </a:solidFill>
                <a:sym typeface="Arial"/>
              </a:rPr>
              <a:t>FP: </a:t>
            </a:r>
            <a:r>
              <a:rPr lang="es-UY" sz="2200" dirty="0"/>
              <a:t>SM. 65 años. Procedente de San José, Libertad.</a:t>
            </a:r>
            <a:endParaRPr lang="es-UY" sz="2200" b="1" dirty="0" smtClean="0">
              <a:solidFill>
                <a:schemeClr val="dk1"/>
              </a:solidFill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UY" sz="2200" b="1" dirty="0" smtClean="0">
              <a:solidFill>
                <a:schemeClr val="dk1"/>
              </a:solidFill>
              <a:sym typeface="Arial"/>
            </a:endParaRPr>
          </a:p>
          <a:p>
            <a:pPr marL="0" indent="0">
              <a:buNone/>
            </a:pPr>
            <a:r>
              <a:rPr lang="es-UY" sz="2200" b="1" dirty="0">
                <a:solidFill>
                  <a:schemeClr val="dk1"/>
                </a:solidFill>
              </a:rPr>
              <a:t>AP:</a:t>
            </a:r>
          </a:p>
          <a:p>
            <a:pPr marL="285750" marR="0" lvl="0" indent="-146050" algn="l" rtl="0">
              <a:spcBef>
                <a:spcPts val="0"/>
              </a:spcBef>
              <a:spcAft>
                <a:spcPts val="0"/>
              </a:spcAft>
              <a:buClr>
                <a:srgbClr val="BF6210"/>
              </a:buClr>
              <a:buSzPts val="2200"/>
              <a:buFont typeface="Arial"/>
              <a:buNone/>
            </a:pPr>
            <a:endParaRPr sz="2200" dirty="0">
              <a:solidFill>
                <a:schemeClr val="dk1"/>
              </a:solidFill>
            </a:endParaRPr>
          </a:p>
          <a:p>
            <a:pPr marL="285750" marR="0" lvl="0" indent="-298450" algn="l" rtl="0">
              <a:spcBef>
                <a:spcPts val="0"/>
              </a:spcBef>
              <a:spcAft>
                <a:spcPts val="0"/>
              </a:spcAft>
              <a:buClr>
                <a:srgbClr val="BF6210"/>
              </a:buClr>
              <a:buSzPts val="2400"/>
              <a:buFont typeface="Arial"/>
              <a:buChar char="•"/>
            </a:pPr>
            <a:r>
              <a:rPr lang="es-ES" sz="2200" dirty="0" smtClean="0">
                <a:solidFill>
                  <a:schemeClr val="dk1"/>
                </a:solidFill>
              </a:rPr>
              <a:t>HTA en </a:t>
            </a:r>
            <a:r>
              <a:rPr lang="es-ES" sz="2200" dirty="0" err="1" smtClean="0">
                <a:solidFill>
                  <a:schemeClr val="dk1"/>
                </a:solidFill>
              </a:rPr>
              <a:t>tto</a:t>
            </a:r>
            <a:r>
              <a:rPr lang="es-ES" sz="2200" dirty="0" smtClean="0">
                <a:solidFill>
                  <a:schemeClr val="dk1"/>
                </a:solidFill>
              </a:rPr>
              <a:t> con </a:t>
            </a:r>
            <a:r>
              <a:rPr lang="es-ES" sz="2200" dirty="0" err="1" smtClean="0">
                <a:solidFill>
                  <a:schemeClr val="dk1"/>
                </a:solidFill>
              </a:rPr>
              <a:t>Enalapril</a:t>
            </a:r>
            <a:r>
              <a:rPr lang="es-ES" sz="2200" dirty="0" smtClean="0">
                <a:solidFill>
                  <a:schemeClr val="dk1"/>
                </a:solidFill>
              </a:rPr>
              <a:t>.</a:t>
            </a:r>
            <a:endParaRPr sz="2200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chemeClr val="dk1"/>
              </a:solidFill>
            </a:endParaRPr>
          </a:p>
          <a:p>
            <a:pPr marL="285750" marR="0" lvl="0" indent="-298450" algn="l" rtl="0">
              <a:spcBef>
                <a:spcPts val="0"/>
              </a:spcBef>
              <a:spcAft>
                <a:spcPts val="0"/>
              </a:spcAft>
              <a:buClr>
                <a:srgbClr val="BF6210"/>
              </a:buClr>
              <a:buSzPts val="2400"/>
              <a:buFont typeface="Arial"/>
              <a:buChar char="•"/>
            </a:pPr>
            <a:r>
              <a:rPr lang="es-ES" sz="2200" dirty="0" err="1" smtClean="0">
                <a:solidFill>
                  <a:schemeClr val="dk1"/>
                </a:solidFill>
              </a:rPr>
              <a:t>Alcoholista</a:t>
            </a:r>
            <a:r>
              <a:rPr lang="es-ES" sz="2200" dirty="0" smtClean="0">
                <a:solidFill>
                  <a:schemeClr val="dk1"/>
                </a:solidFill>
              </a:rPr>
              <a:t> intenso. </a:t>
            </a:r>
            <a:endParaRPr sz="2200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chemeClr val="dk1"/>
              </a:solidFill>
            </a:endParaRPr>
          </a:p>
          <a:p>
            <a:pPr lvl="0"/>
            <a:r>
              <a:rPr lang="es-UY" sz="2200" b="1" dirty="0">
                <a:solidFill>
                  <a:schemeClr val="dk1"/>
                </a:solidFill>
              </a:rPr>
              <a:t>EA: </a:t>
            </a:r>
            <a:r>
              <a:rPr lang="es-UY" sz="2200" dirty="0"/>
              <a:t>lesión ulcerada de piel en región de nuca y cuello de evolución </a:t>
            </a:r>
            <a:r>
              <a:rPr lang="es-UY" sz="2200" dirty="0" smtClean="0"/>
              <a:t>crónica.</a:t>
            </a:r>
          </a:p>
          <a:p>
            <a:pPr lvl="0"/>
            <a:endParaRPr lang="es-UY" sz="2200" dirty="0">
              <a:solidFill>
                <a:schemeClr val="dk1"/>
              </a:solidFill>
            </a:endParaRPr>
          </a:p>
          <a:p>
            <a:pPr lvl="0"/>
            <a:r>
              <a:rPr lang="es-UY" sz="2200" dirty="0"/>
              <a:t>Valorado por dermatólogo en m</a:t>
            </a:r>
            <a:r>
              <a:rPr lang="es-UY" sz="2200" dirty="0" smtClean="0"/>
              <a:t>arzo/2021</a:t>
            </a:r>
            <a:r>
              <a:rPr lang="es-UY" sz="2200" dirty="0"/>
              <a:t>, se realiza biopsia cutánea</a:t>
            </a:r>
            <a:r>
              <a:rPr lang="es-UY" sz="2400" dirty="0"/>
              <a:t>.</a:t>
            </a:r>
            <a:endParaRPr sz="2400" dirty="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509542" y="762181"/>
            <a:ext cx="11029500" cy="10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s-UY" dirty="0"/>
              <a:t>CASO CLÍNICO </a:t>
            </a:r>
            <a:endParaRPr dirty="0"/>
          </a:p>
        </p:txBody>
      </p:sp>
      <p:sp>
        <p:nvSpPr>
          <p:cNvPr id="72" name="Google Shape;72;p15"/>
          <p:cNvSpPr txBox="1"/>
          <p:nvPr/>
        </p:nvSpPr>
        <p:spPr>
          <a:xfrm>
            <a:off x="690292" y="1973660"/>
            <a:ext cx="10668000" cy="4678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UY" sz="2200" b="1" dirty="0"/>
              <a:t>Biopsia </a:t>
            </a:r>
            <a:r>
              <a:rPr lang="es-UY" sz="2200" b="1" dirty="0" smtClean="0"/>
              <a:t>cutánea:</a:t>
            </a:r>
            <a:endParaRPr lang="es-UY" sz="2200" b="1" dirty="0"/>
          </a:p>
          <a:p>
            <a:endParaRPr lang="es-UY" sz="2200" dirty="0"/>
          </a:p>
          <a:p>
            <a:pPr marL="285750" indent="-28575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UY" sz="2200" dirty="0" err="1"/>
              <a:t>Baciloscopia</a:t>
            </a:r>
            <a:r>
              <a:rPr lang="es-UY" sz="2200" dirty="0"/>
              <a:t> Positiva </a:t>
            </a:r>
            <a:r>
              <a:rPr lang="es-UY" sz="2200" dirty="0" smtClean="0"/>
              <a:t>(+)</a:t>
            </a:r>
          </a:p>
          <a:p>
            <a:pPr marL="285750" indent="-28575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s-UY" sz="2200" dirty="0"/>
          </a:p>
          <a:p>
            <a:pPr marL="285750" indent="-28575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UY" sz="2200" dirty="0" smtClean="0"/>
              <a:t>Cultivo </a:t>
            </a:r>
            <a:r>
              <a:rPr lang="es-UY" sz="2200" dirty="0"/>
              <a:t>para </a:t>
            </a:r>
            <a:r>
              <a:rPr lang="es-UY" sz="2200" dirty="0" err="1"/>
              <a:t>Micobacterias</a:t>
            </a:r>
            <a:r>
              <a:rPr lang="es-UY" sz="2200" dirty="0"/>
              <a:t> sin desarrollo. </a:t>
            </a:r>
            <a:endParaRPr lang="es-UY" sz="2200" dirty="0" smtClean="0"/>
          </a:p>
          <a:p>
            <a:pPr marL="285750" indent="-28575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s-UY" sz="2200" dirty="0"/>
          </a:p>
          <a:p>
            <a:pPr marL="285750" indent="-28575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UY" sz="2200" u="sng" dirty="0" smtClean="0"/>
              <a:t>Anatomía patológica:  </a:t>
            </a:r>
            <a:r>
              <a:rPr lang="es-UY" sz="2000" dirty="0"/>
              <a:t>l</a:t>
            </a:r>
            <a:r>
              <a:rPr lang="es-UY" sz="2000" dirty="0" smtClean="0"/>
              <a:t>esión ulcerada de piel con extenso exudado </a:t>
            </a:r>
            <a:r>
              <a:rPr lang="es-UY" sz="2000" dirty="0" err="1" smtClean="0"/>
              <a:t>fibrinopioleucocitario</a:t>
            </a:r>
            <a:r>
              <a:rPr lang="es-UY" sz="2000" dirty="0" smtClean="0"/>
              <a:t>. Epidermis </a:t>
            </a:r>
            <a:r>
              <a:rPr lang="es-UY" sz="2000" dirty="0" err="1" smtClean="0"/>
              <a:t>acantopapilomatosa</a:t>
            </a:r>
            <a:r>
              <a:rPr lang="es-UY" sz="2000" dirty="0" smtClean="0"/>
              <a:t> con </a:t>
            </a:r>
            <a:r>
              <a:rPr lang="es-UY" sz="2000" dirty="0" err="1" smtClean="0"/>
              <a:t>ortoqueratosis</a:t>
            </a:r>
            <a:r>
              <a:rPr lang="es-UY" sz="2000" dirty="0" smtClean="0"/>
              <a:t> y aspecto regenerativo. La dermis presenta degeneración actínica del colágeno y moderado infiltrado inflamatorio mixto.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endParaRPr lang="es-UY" sz="2000" dirty="0" smtClean="0"/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s-UY" sz="2000" u="sng" dirty="0" smtClean="0"/>
              <a:t> En suma</a:t>
            </a:r>
            <a:r>
              <a:rPr lang="es-UY" sz="2000" dirty="0" smtClean="0"/>
              <a:t>: lesión ulcerada con actividad inflamatoria e hiperplasia </a:t>
            </a:r>
            <a:r>
              <a:rPr lang="es-UY" sz="2000" dirty="0" err="1" smtClean="0"/>
              <a:t>seudoepiteliomatosa</a:t>
            </a:r>
            <a:r>
              <a:rPr lang="es-UY" sz="2000" dirty="0" smtClean="0"/>
              <a:t>, sin elementos de malignidad.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endParaRPr lang="es-UY" sz="2400" dirty="0"/>
          </a:p>
        </p:txBody>
      </p:sp>
    </p:spTree>
    <p:extLst>
      <p:ext uri="{BB962C8B-B14F-4D97-AF65-F5344CB8AC3E}">
        <p14:creationId xmlns:p14="http://schemas.microsoft.com/office/powerpoint/2010/main" xmlns="" val="342363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509542" y="762181"/>
            <a:ext cx="11029500" cy="10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s-UY" dirty="0"/>
              <a:t>CASO </a:t>
            </a:r>
            <a:r>
              <a:rPr lang="es-UY" dirty="0" smtClean="0"/>
              <a:t>CLÍNICO</a:t>
            </a:r>
            <a:endParaRPr dirty="0"/>
          </a:p>
        </p:txBody>
      </p:sp>
      <p:sp>
        <p:nvSpPr>
          <p:cNvPr id="72" name="Google Shape;72;p15"/>
          <p:cNvSpPr txBox="1"/>
          <p:nvPr/>
        </p:nvSpPr>
        <p:spPr>
          <a:xfrm>
            <a:off x="805992" y="5542941"/>
            <a:ext cx="111732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indent="-3429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UY" sz="2400" dirty="0" smtClean="0"/>
              <a:t>Se plantea tuberculosis cutánea, </a:t>
            </a:r>
            <a:r>
              <a:rPr lang="es-UY" sz="2400" dirty="0"/>
              <a:t>i</a:t>
            </a:r>
            <a:r>
              <a:rPr lang="es-UY" sz="2400" dirty="0" smtClean="0"/>
              <a:t>nicia </a:t>
            </a:r>
            <a:r>
              <a:rPr lang="es-UY" sz="2400" dirty="0" err="1"/>
              <a:t>tto</a:t>
            </a:r>
            <a:r>
              <a:rPr lang="es-UY" sz="2400" dirty="0"/>
              <a:t> </a:t>
            </a:r>
            <a:r>
              <a:rPr lang="es-UY" sz="2400" dirty="0" smtClean="0"/>
              <a:t>con </a:t>
            </a:r>
            <a:r>
              <a:rPr lang="es-UY" sz="2400" dirty="0"/>
              <a:t>DFC el </a:t>
            </a:r>
            <a:r>
              <a:rPr lang="es-UY" sz="2400" dirty="0" smtClean="0"/>
              <a:t>22/04.  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s-UY" sz="24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35514" t="21205" r="35472" b="13474"/>
          <a:stretch/>
        </p:blipFill>
        <p:spPr>
          <a:xfrm>
            <a:off x="2743200" y="2099578"/>
            <a:ext cx="2544091" cy="311966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/>
          <a:srcRect l="35850" t="20727" r="35744" b="14035"/>
          <a:stretch/>
        </p:blipFill>
        <p:spPr>
          <a:xfrm>
            <a:off x="6392592" y="2099579"/>
            <a:ext cx="2628900" cy="3119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8588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 smtClean="0"/>
              <a:t>En suma: </a:t>
            </a:r>
            <a:endParaRPr lang="es-UY" dirty="0"/>
          </a:p>
        </p:txBody>
      </p:sp>
      <p:sp>
        <p:nvSpPr>
          <p:cNvPr id="5" name="Rectángulo 4"/>
          <p:cNvSpPr/>
          <p:nvPr/>
        </p:nvSpPr>
        <p:spPr>
          <a:xfrm>
            <a:off x="484501" y="1901217"/>
            <a:ext cx="11222881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Font typeface="Arial"/>
              <a:buNone/>
            </a:pPr>
            <a:endParaRPr lang="es-UY" sz="2000" dirty="0">
              <a:solidFill>
                <a:schemeClr val="dk1"/>
              </a:solidFill>
            </a:endParaRPr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s-UY" sz="2000" dirty="0">
                <a:solidFill>
                  <a:schemeClr val="dk1"/>
                </a:solidFill>
              </a:rPr>
              <a:t>72 años. </a:t>
            </a:r>
            <a:r>
              <a:rPr lang="es-UY" sz="2000" dirty="0" err="1">
                <a:solidFill>
                  <a:schemeClr val="dk1"/>
                </a:solidFill>
              </a:rPr>
              <a:t>Alcoholista</a:t>
            </a:r>
            <a:r>
              <a:rPr lang="es-UY" sz="2000" dirty="0">
                <a:solidFill>
                  <a:schemeClr val="dk1"/>
                </a:solidFill>
              </a:rPr>
              <a:t>. </a:t>
            </a:r>
            <a:endParaRPr lang="es-UY" sz="2000" dirty="0" smtClean="0">
              <a:solidFill>
                <a:schemeClr val="dk1"/>
              </a:solidFill>
            </a:endParaRPr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es-UY" sz="2000" dirty="0">
              <a:solidFill>
                <a:schemeClr val="dk1"/>
              </a:solidFill>
            </a:endParaRPr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s-UY" sz="2000" dirty="0" smtClean="0">
                <a:solidFill>
                  <a:schemeClr val="dk1"/>
                </a:solidFill>
              </a:rPr>
              <a:t>Lesión </a:t>
            </a:r>
            <a:r>
              <a:rPr lang="es-UY" sz="2000" dirty="0">
                <a:solidFill>
                  <a:schemeClr val="dk1"/>
                </a:solidFill>
              </a:rPr>
              <a:t>de piel ulcerada de evolución </a:t>
            </a:r>
            <a:r>
              <a:rPr lang="es-UY" sz="2000" dirty="0" smtClean="0">
                <a:solidFill>
                  <a:schemeClr val="dk1"/>
                </a:solidFill>
              </a:rPr>
              <a:t>crónica. 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es-UY" sz="2000" dirty="0">
              <a:solidFill>
                <a:schemeClr val="dk1"/>
              </a:solidFill>
            </a:endParaRPr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s-UY" sz="2000" dirty="0" smtClean="0">
                <a:solidFill>
                  <a:schemeClr val="dk1"/>
                </a:solidFill>
              </a:rPr>
              <a:t>Biopsia </a:t>
            </a:r>
            <a:r>
              <a:rPr lang="es-UY" sz="2000" dirty="0">
                <a:solidFill>
                  <a:schemeClr val="dk1"/>
                </a:solidFill>
              </a:rPr>
              <a:t>de piel: </a:t>
            </a:r>
          </a:p>
          <a:p>
            <a:pPr marL="0" indent="0">
              <a:buFont typeface="Arial"/>
              <a:buNone/>
            </a:pPr>
            <a:r>
              <a:rPr lang="es-UY" sz="2000" dirty="0" smtClean="0">
                <a:solidFill>
                  <a:schemeClr val="dk1"/>
                </a:solidFill>
              </a:rPr>
              <a:t>                               - </a:t>
            </a:r>
            <a:r>
              <a:rPr lang="es-UY" sz="2000" u="sng" dirty="0" err="1" smtClean="0">
                <a:solidFill>
                  <a:schemeClr val="dk1"/>
                </a:solidFill>
              </a:rPr>
              <a:t>Baciloscopia</a:t>
            </a:r>
            <a:r>
              <a:rPr lang="es-UY" sz="2000" u="sng" dirty="0" smtClean="0">
                <a:solidFill>
                  <a:schemeClr val="dk1"/>
                </a:solidFill>
              </a:rPr>
              <a:t> </a:t>
            </a:r>
            <a:r>
              <a:rPr lang="es-UY" sz="2000" u="sng" dirty="0">
                <a:solidFill>
                  <a:schemeClr val="dk1"/>
                </a:solidFill>
              </a:rPr>
              <a:t>positiva</a:t>
            </a:r>
          </a:p>
          <a:p>
            <a:pPr marL="0" indent="0">
              <a:buFont typeface="Arial"/>
              <a:buNone/>
            </a:pPr>
            <a:r>
              <a:rPr lang="es-UY" sz="2000" dirty="0" smtClean="0">
                <a:solidFill>
                  <a:schemeClr val="dk1"/>
                </a:solidFill>
              </a:rPr>
              <a:t>                               - Cultivo para </a:t>
            </a:r>
            <a:r>
              <a:rPr lang="es-UY" sz="2000" dirty="0" err="1" smtClean="0">
                <a:solidFill>
                  <a:schemeClr val="dk1"/>
                </a:solidFill>
              </a:rPr>
              <a:t>micobacterias</a:t>
            </a:r>
            <a:r>
              <a:rPr lang="es-UY" sz="2000" dirty="0" smtClean="0">
                <a:solidFill>
                  <a:schemeClr val="dk1"/>
                </a:solidFill>
              </a:rPr>
              <a:t> sin desarrollo. </a:t>
            </a:r>
            <a:endParaRPr lang="es-UY" sz="2000" dirty="0">
              <a:solidFill>
                <a:schemeClr val="dk1"/>
              </a:solidFill>
            </a:endParaRPr>
          </a:p>
          <a:p>
            <a:pPr marL="0" indent="0">
              <a:buFont typeface="Arial"/>
              <a:buNone/>
            </a:pPr>
            <a:r>
              <a:rPr lang="es-UY" sz="2000" dirty="0" smtClean="0">
                <a:solidFill>
                  <a:schemeClr val="dk1"/>
                </a:solidFill>
              </a:rPr>
              <a:t>                               - AP</a:t>
            </a:r>
            <a:r>
              <a:rPr lang="es-UY" sz="2000" dirty="0">
                <a:solidFill>
                  <a:schemeClr val="dk1"/>
                </a:solidFill>
              </a:rPr>
              <a:t>: </a:t>
            </a:r>
            <a:endParaRPr lang="es-UY" sz="2000" dirty="0" smtClean="0">
              <a:solidFill>
                <a:schemeClr val="dk1"/>
              </a:solidFill>
            </a:endParaRPr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22000"/>
              <a:buFont typeface="Arial" panose="020B0604020202020204" pitchFamily="34" charset="0"/>
              <a:buChar char="•"/>
            </a:pPr>
            <a:r>
              <a:rPr lang="es-UY" sz="2000" dirty="0">
                <a:solidFill>
                  <a:schemeClr val="dk1"/>
                </a:solidFill>
              </a:rPr>
              <a:t>P</a:t>
            </a:r>
            <a:r>
              <a:rPr lang="es-UY" sz="2000" dirty="0" smtClean="0">
                <a:solidFill>
                  <a:schemeClr val="dk1"/>
                </a:solidFill>
              </a:rPr>
              <a:t>lanteo </a:t>
            </a:r>
            <a:r>
              <a:rPr lang="es-UY" sz="2000" dirty="0">
                <a:solidFill>
                  <a:schemeClr val="dk1"/>
                </a:solidFill>
              </a:rPr>
              <a:t>de tuberculosis de </a:t>
            </a:r>
            <a:r>
              <a:rPr lang="es-UY" sz="2000" dirty="0" smtClean="0">
                <a:solidFill>
                  <a:schemeClr val="dk1"/>
                </a:solidFill>
              </a:rPr>
              <a:t>piel; </a:t>
            </a:r>
            <a:r>
              <a:rPr lang="es-UY" sz="2000" dirty="0">
                <a:solidFill>
                  <a:schemeClr val="dk1"/>
                </a:solidFill>
              </a:rPr>
              <a:t>inicia </a:t>
            </a:r>
            <a:r>
              <a:rPr lang="es-UY" sz="2000" dirty="0" err="1" smtClean="0">
                <a:solidFill>
                  <a:schemeClr val="dk1"/>
                </a:solidFill>
              </a:rPr>
              <a:t>tto</a:t>
            </a:r>
            <a:r>
              <a:rPr lang="es-UY" sz="2000" dirty="0" smtClean="0">
                <a:solidFill>
                  <a:schemeClr val="dk1"/>
                </a:solidFill>
              </a:rPr>
              <a:t> Antituberculoso.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22000"/>
              <a:buFont typeface="Arial" panose="020B0604020202020204" pitchFamily="34" charset="0"/>
              <a:buChar char="•"/>
            </a:pPr>
            <a:endParaRPr lang="es-UY" sz="2000" dirty="0" smtClean="0">
              <a:solidFill>
                <a:schemeClr val="dk1"/>
              </a:solidFill>
            </a:endParaRPr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22000"/>
              <a:buFont typeface="Arial" panose="020B0604020202020204" pitchFamily="34" charset="0"/>
              <a:buChar char="•"/>
            </a:pPr>
            <a:endParaRPr lang="es-UY" sz="2000" dirty="0">
              <a:solidFill>
                <a:schemeClr val="dk1"/>
              </a:solidFill>
            </a:endParaRPr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22000"/>
              <a:buFont typeface="Arial" panose="020B0604020202020204" pitchFamily="34" charset="0"/>
              <a:buChar char="•"/>
            </a:pPr>
            <a:r>
              <a:rPr lang="es-UY" sz="2400" b="1" dirty="0" smtClean="0">
                <a:solidFill>
                  <a:schemeClr val="dk1"/>
                </a:solidFill>
              </a:rPr>
              <a:t>Evolución </a:t>
            </a:r>
            <a:r>
              <a:rPr lang="es-UY" sz="2400" b="1" dirty="0">
                <a:solidFill>
                  <a:schemeClr val="dk1"/>
                </a:solidFill>
              </a:rPr>
              <a:t>tórpida luego de </a:t>
            </a:r>
            <a:r>
              <a:rPr lang="es-UY" sz="2400" b="1" dirty="0" smtClean="0">
                <a:solidFill>
                  <a:schemeClr val="dk1"/>
                </a:solidFill>
              </a:rPr>
              <a:t>2-3 meses </a:t>
            </a:r>
            <a:r>
              <a:rPr lang="es-UY" sz="2400" b="1" dirty="0">
                <a:solidFill>
                  <a:schemeClr val="dk1"/>
                </a:solidFill>
              </a:rPr>
              <a:t>de tratamiento. </a:t>
            </a:r>
          </a:p>
          <a:p>
            <a:pPr marL="0" indent="0">
              <a:buFont typeface="Arial"/>
              <a:buNone/>
            </a:pPr>
            <a:endParaRPr lang="es-UY" sz="2000" dirty="0">
              <a:solidFill>
                <a:schemeClr val="dk1"/>
              </a:solidFill>
            </a:endParaRPr>
          </a:p>
          <a:p>
            <a:pPr marL="0" indent="0">
              <a:buFont typeface="Arial"/>
              <a:buNone/>
            </a:pPr>
            <a:endParaRPr lang="es-UY" sz="20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153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 smtClean="0"/>
              <a:t>Planteos diagnósticos…</a:t>
            </a:r>
            <a:endParaRPr lang="es-UY" dirty="0"/>
          </a:p>
        </p:txBody>
      </p:sp>
      <p:sp>
        <p:nvSpPr>
          <p:cNvPr id="6" name="Google Shape;318;p39"/>
          <p:cNvSpPr txBox="1"/>
          <p:nvPr/>
        </p:nvSpPr>
        <p:spPr>
          <a:xfrm>
            <a:off x="772491" y="3195565"/>
            <a:ext cx="6347689" cy="461624"/>
          </a:xfrm>
          <a:prstGeom prst="rect">
            <a:avLst/>
          </a:prstGeom>
          <a:solidFill>
            <a:srgbClr val="D5A6BD"/>
          </a:solidFill>
          <a:ln w="38100" cap="flat" cmpd="sng">
            <a:solidFill>
              <a:srgbClr val="A64D7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Y" sz="24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Infección por </a:t>
            </a:r>
            <a:r>
              <a:rPr lang="es-UY" sz="2400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Micobacterias</a:t>
            </a:r>
            <a:r>
              <a:rPr lang="es-UY" sz="24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no tuberculosas?</a:t>
            </a:r>
            <a:r>
              <a:rPr lang="es-UY" sz="1200" dirty="0" smtClean="0"/>
              <a:t>. </a:t>
            </a:r>
            <a:endParaRPr sz="1200" dirty="0"/>
          </a:p>
        </p:txBody>
      </p:sp>
      <p:sp>
        <p:nvSpPr>
          <p:cNvPr id="7" name="Google Shape;319;p39"/>
          <p:cNvSpPr/>
          <p:nvPr/>
        </p:nvSpPr>
        <p:spPr>
          <a:xfrm>
            <a:off x="772491" y="3983375"/>
            <a:ext cx="4670400" cy="418840"/>
          </a:xfrm>
          <a:prstGeom prst="rect">
            <a:avLst/>
          </a:prstGeom>
          <a:solidFill>
            <a:srgbClr val="CBDAB0"/>
          </a:solidFill>
          <a:ln w="381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UY" sz="2400" dirty="0"/>
              <a:t>Enfermedad de </a:t>
            </a:r>
            <a:r>
              <a:rPr lang="es-UY" sz="2400" dirty="0" smtClean="0"/>
              <a:t>Hansen?</a:t>
            </a:r>
            <a:endParaRPr lang="es-UY" sz="2400" dirty="0"/>
          </a:p>
        </p:txBody>
      </p:sp>
      <p:sp>
        <p:nvSpPr>
          <p:cNvPr id="3" name="CuadroTexto 2"/>
          <p:cNvSpPr txBox="1"/>
          <p:nvPr/>
        </p:nvSpPr>
        <p:spPr>
          <a:xfrm>
            <a:off x="581191" y="2715491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UY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5250" y="602908"/>
            <a:ext cx="2225895" cy="2225895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772491" y="2407714"/>
            <a:ext cx="5692611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UY" sz="2400" dirty="0">
                <a:solidFill>
                  <a:schemeClr val="dk1"/>
                </a:solidFill>
              </a:rPr>
              <a:t>Es realmente una tuberculosis de piel?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772491" y="4870198"/>
            <a:ext cx="68032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4">
                  <a:lumMod val="75000"/>
                </a:schemeClr>
              </a:buClr>
              <a:buSzPct val="115000"/>
            </a:pPr>
            <a:r>
              <a:rPr lang="es-UY" sz="1800" dirty="0" smtClean="0"/>
              <a:t>Solicito revaloración por Dermatólogo y </a:t>
            </a:r>
            <a:r>
              <a:rPr lang="es-UY" sz="1800" u="sng" dirty="0" smtClean="0"/>
              <a:t>nueva biopsia de piel </a:t>
            </a:r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endParaRPr lang="es-UY" sz="1800" u="sng" dirty="0"/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UY" sz="1800" dirty="0" err="1" smtClean="0"/>
              <a:t>Baciloscopia</a:t>
            </a:r>
            <a:r>
              <a:rPr lang="es-UY" sz="1800" dirty="0" smtClean="0"/>
              <a:t> negativa</a:t>
            </a:r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UY" sz="1800" dirty="0" err="1" smtClean="0"/>
              <a:t>GeneXpert</a:t>
            </a:r>
            <a:r>
              <a:rPr lang="es-UY" sz="1800" dirty="0" smtClean="0"/>
              <a:t> negativo</a:t>
            </a:r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UY" sz="1800" dirty="0" smtClean="0"/>
              <a:t>Histopatología: tinción de </a:t>
            </a:r>
            <a:r>
              <a:rPr lang="es-UY" sz="1800" dirty="0" err="1" smtClean="0"/>
              <a:t>Fite-faraco</a:t>
            </a:r>
            <a:r>
              <a:rPr lang="es-UY" sz="1800" dirty="0" smtClean="0"/>
              <a:t> negativa. </a:t>
            </a:r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UY" sz="1800" dirty="0" smtClean="0"/>
              <a:t>Pendiente cultivos. </a:t>
            </a:r>
            <a:endParaRPr lang="es-UY" sz="1800" dirty="0"/>
          </a:p>
        </p:txBody>
      </p:sp>
    </p:spTree>
    <p:extLst>
      <p:ext uri="{BB962C8B-B14F-4D97-AF65-F5344CB8AC3E}">
        <p14:creationId xmlns:p14="http://schemas.microsoft.com/office/powerpoint/2010/main" xmlns="" val="66483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0356" y="674447"/>
            <a:ext cx="11029500" cy="1013700"/>
          </a:xfrm>
        </p:spPr>
        <p:txBody>
          <a:bodyPr>
            <a:normAutofit/>
          </a:bodyPr>
          <a:lstStyle/>
          <a:p>
            <a:pPr algn="ctr"/>
            <a:r>
              <a:rPr lang="es-UY" sz="4400" dirty="0"/>
              <a:t>Tuberculosis de piel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27000" y="2056686"/>
            <a:ext cx="1077732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UY" sz="2200" dirty="0"/>
              <a:t>Presentación infrecuente.</a:t>
            </a:r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endParaRPr lang="es-UY" sz="2200" dirty="0"/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endParaRPr lang="es-UY" sz="2200" dirty="0"/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ES" sz="2200" dirty="0"/>
              <a:t>Las lesiones cutáneas representan menos del 2% de todas las manifestaciones </a:t>
            </a:r>
            <a:r>
              <a:rPr lang="es-ES" sz="2200" dirty="0" err="1" smtClean="0"/>
              <a:t>extrapulmonares</a:t>
            </a:r>
            <a:r>
              <a:rPr lang="es-ES" sz="2200" dirty="0"/>
              <a:t>.</a:t>
            </a:r>
          </a:p>
          <a:p>
            <a:pPr>
              <a:buClr>
                <a:schemeClr val="accent4">
                  <a:lumMod val="75000"/>
                </a:schemeClr>
              </a:buClr>
              <a:buSzPct val="115000"/>
            </a:pPr>
            <a:endParaRPr lang="es-ES" sz="2200" dirty="0"/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endParaRPr lang="es-ES" sz="2200" dirty="0"/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ES" sz="2200" dirty="0"/>
              <a:t>Al igual que en otras formas de tuberculosis, se ha observado </a:t>
            </a:r>
            <a:r>
              <a:rPr lang="es-ES" sz="2200" dirty="0" smtClean="0"/>
              <a:t>un aumento de casos de </a:t>
            </a:r>
            <a:r>
              <a:rPr lang="es-ES" sz="2200" dirty="0"/>
              <a:t>tuberculosis cutánea en </a:t>
            </a:r>
            <a:r>
              <a:rPr lang="es-ES" sz="2200" dirty="0" smtClean="0"/>
              <a:t>países donde la prevalencia de la  </a:t>
            </a:r>
            <a:r>
              <a:rPr lang="es-ES" sz="2200" dirty="0"/>
              <a:t>infección por el VIH y la tuberculosis </a:t>
            </a:r>
            <a:r>
              <a:rPr lang="es-ES" sz="2200" dirty="0" err="1" smtClean="0"/>
              <a:t>multirresistente</a:t>
            </a:r>
            <a:r>
              <a:rPr lang="es-ES" sz="2200" dirty="0"/>
              <a:t> </a:t>
            </a:r>
            <a:r>
              <a:rPr lang="es-ES" sz="2200" dirty="0" smtClean="0"/>
              <a:t>es alta. </a:t>
            </a:r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endParaRPr lang="es-UY" sz="2200" dirty="0"/>
          </a:p>
          <a:p>
            <a:endParaRPr lang="es-ES" sz="2200" dirty="0"/>
          </a:p>
          <a:p>
            <a:endParaRPr lang="es-UY" dirty="0"/>
          </a:p>
          <a:p>
            <a:r>
              <a:rPr lang="es-UY" dirty="0" smtClean="0"/>
              <a:t> </a:t>
            </a:r>
          </a:p>
          <a:p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xmlns="" val="190836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UY" sz="4400" dirty="0" smtClean="0"/>
              <a:t>Tuberculosis de piel</a:t>
            </a:r>
            <a:endParaRPr lang="es-UY" sz="4400" dirty="0"/>
          </a:p>
        </p:txBody>
      </p:sp>
      <p:sp>
        <p:nvSpPr>
          <p:cNvPr id="5" name="CuadroTexto 4"/>
          <p:cNvSpPr txBox="1"/>
          <p:nvPr/>
        </p:nvSpPr>
        <p:spPr>
          <a:xfrm>
            <a:off x="581192" y="3117273"/>
            <a:ext cx="996211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es-UY" dirty="0"/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s-UY" sz="2200" dirty="0"/>
              <a:t>Manifestaciones clínicas diversas, </a:t>
            </a:r>
            <a:r>
              <a:rPr lang="es-ES" sz="2200" dirty="0"/>
              <a:t>variabilidad morfológica de las lesiones</a:t>
            </a:r>
            <a:r>
              <a:rPr lang="es-ES" sz="2200" dirty="0" smtClean="0"/>
              <a:t>.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endParaRPr lang="es-UY" sz="2200" dirty="0"/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s-UY" sz="2200" dirty="0" smtClean="0"/>
              <a:t>Las lesiones </a:t>
            </a:r>
            <a:r>
              <a:rPr lang="es-UY" sz="2200" dirty="0"/>
              <a:t>dermatológicas típicas son </a:t>
            </a:r>
            <a:r>
              <a:rPr lang="es-UY" sz="2200" dirty="0" smtClean="0"/>
              <a:t>raras.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endParaRPr lang="es-UY" sz="2200" dirty="0"/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s-UY" sz="2200" dirty="0" smtClean="0"/>
              <a:t>La identificación del </a:t>
            </a:r>
            <a:r>
              <a:rPr lang="es-UY" sz="2200" dirty="0"/>
              <a:t>bacilo en tinciones y cultivo </a:t>
            </a:r>
            <a:r>
              <a:rPr lang="es-UY" sz="2200" dirty="0" smtClean="0"/>
              <a:t>es infrecuente. </a:t>
            </a:r>
            <a:endParaRPr lang="es-UY" sz="2200" dirty="0"/>
          </a:p>
          <a:p>
            <a:pPr>
              <a:buClr>
                <a:schemeClr val="accent4">
                  <a:lumMod val="75000"/>
                </a:schemeClr>
              </a:buClr>
            </a:pPr>
            <a:endParaRPr lang="es-UY" dirty="0"/>
          </a:p>
        </p:txBody>
      </p:sp>
      <p:sp>
        <p:nvSpPr>
          <p:cNvPr id="8" name="Google Shape;148;p21"/>
          <p:cNvSpPr txBox="1"/>
          <p:nvPr/>
        </p:nvSpPr>
        <p:spPr>
          <a:xfrm>
            <a:off x="727537" y="2394074"/>
            <a:ext cx="5229918" cy="553968"/>
          </a:xfrm>
          <a:prstGeom prst="rect">
            <a:avLst/>
          </a:prstGeom>
          <a:solidFill>
            <a:srgbClr val="D8D8D8"/>
          </a:solidFill>
          <a:ln w="38100" cap="flat" cmpd="sng">
            <a:solidFill>
              <a:srgbClr val="6C80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 smtClean="0"/>
              <a:t>Representa un desafío diagnostico</a:t>
            </a:r>
            <a:endParaRPr sz="2400" dirty="0"/>
          </a:p>
        </p:txBody>
      </p:sp>
      <p:sp>
        <p:nvSpPr>
          <p:cNvPr id="3" name="CuadroTexto 2"/>
          <p:cNvSpPr txBox="1"/>
          <p:nvPr/>
        </p:nvSpPr>
        <p:spPr>
          <a:xfrm>
            <a:off x="581192" y="5501759"/>
            <a:ext cx="102172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4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s-ES" sz="2000" dirty="0"/>
              <a:t>La vía de entrada de bacterias en la piel, </a:t>
            </a:r>
            <a:r>
              <a:rPr lang="es-ES" sz="2000" dirty="0" smtClean="0"/>
              <a:t>el estado </a:t>
            </a:r>
            <a:r>
              <a:rPr lang="es-ES" sz="2000" dirty="0"/>
              <a:t>inmunológico del huésped y la </a:t>
            </a:r>
            <a:r>
              <a:rPr lang="es-ES" sz="2000" dirty="0" smtClean="0"/>
              <a:t>presencia o </a:t>
            </a:r>
            <a:r>
              <a:rPr lang="es-ES" sz="2000" dirty="0"/>
              <a:t>ausencia de sensibilización </a:t>
            </a:r>
            <a:r>
              <a:rPr lang="es-ES" sz="2000" dirty="0" smtClean="0"/>
              <a:t>a M</a:t>
            </a:r>
            <a:r>
              <a:rPr lang="es-ES" sz="2000" dirty="0"/>
              <a:t>. </a:t>
            </a:r>
            <a:r>
              <a:rPr lang="es-ES" sz="2000" dirty="0" smtClean="0"/>
              <a:t>tuberculosis influyen </a:t>
            </a:r>
            <a:r>
              <a:rPr lang="es-ES" sz="2000" dirty="0"/>
              <a:t>en la presentación morfológica de la TB cutánea.</a:t>
            </a:r>
            <a:endParaRPr lang="es-UY" sz="2000" dirty="0"/>
          </a:p>
        </p:txBody>
      </p:sp>
    </p:spTree>
    <p:extLst>
      <p:ext uri="{BB962C8B-B14F-4D97-AF65-F5344CB8AC3E}">
        <p14:creationId xmlns:p14="http://schemas.microsoft.com/office/powerpoint/2010/main" xmlns="" val="102688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UY" sz="4400" dirty="0" smtClean="0"/>
              <a:t> </a:t>
            </a:r>
            <a:r>
              <a:rPr lang="es-UY" sz="4400" dirty="0"/>
              <a:t>P</a:t>
            </a:r>
            <a:r>
              <a:rPr lang="es-UY" sz="4400" dirty="0" smtClean="0"/>
              <a:t>resentación clínica </a:t>
            </a:r>
            <a:endParaRPr lang="es-UY" sz="4400" dirty="0"/>
          </a:p>
        </p:txBody>
      </p:sp>
      <p:sp>
        <p:nvSpPr>
          <p:cNvPr id="4" name="CuadroTexto 3"/>
          <p:cNvSpPr txBox="1"/>
          <p:nvPr/>
        </p:nvSpPr>
        <p:spPr>
          <a:xfrm>
            <a:off x="7473541" y="2750900"/>
            <a:ext cx="34738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2200" dirty="0"/>
              <a:t>Infección cutánea </a:t>
            </a:r>
            <a:r>
              <a:rPr lang="es-UY" sz="2200" dirty="0" smtClean="0"/>
              <a:t>aislada. </a:t>
            </a:r>
            <a:endParaRPr lang="es-UY" sz="2200" dirty="0"/>
          </a:p>
        </p:txBody>
      </p:sp>
      <p:sp>
        <p:nvSpPr>
          <p:cNvPr id="5" name="Flecha derecha 4"/>
          <p:cNvSpPr/>
          <p:nvPr/>
        </p:nvSpPr>
        <p:spPr>
          <a:xfrm>
            <a:off x="6092378" y="2906825"/>
            <a:ext cx="1060262" cy="184371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6" name="Flecha derecha 5"/>
          <p:cNvSpPr/>
          <p:nvPr/>
        </p:nvSpPr>
        <p:spPr>
          <a:xfrm rot="2223465">
            <a:off x="6078054" y="3162119"/>
            <a:ext cx="915267" cy="202848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7" name="CuadroTexto 6"/>
          <p:cNvSpPr txBox="1"/>
          <p:nvPr/>
        </p:nvSpPr>
        <p:spPr>
          <a:xfrm>
            <a:off x="7299899" y="3373199"/>
            <a:ext cx="41371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2200" dirty="0"/>
              <a:t>Asociada a infección en otros órganos (diseminada).</a:t>
            </a:r>
          </a:p>
          <a:p>
            <a:endParaRPr lang="es-UY" sz="1200" dirty="0"/>
          </a:p>
        </p:txBody>
      </p:sp>
      <p:sp>
        <p:nvSpPr>
          <p:cNvPr id="8" name="CuadroTexto 7"/>
          <p:cNvSpPr txBox="1"/>
          <p:nvPr/>
        </p:nvSpPr>
        <p:spPr>
          <a:xfrm>
            <a:off x="736882" y="5034350"/>
            <a:ext cx="989913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UY" dirty="0"/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UY" sz="2200" dirty="0"/>
              <a:t>Lesiones secundarias a fenómenos inmunes generados por </a:t>
            </a:r>
            <a:r>
              <a:rPr lang="es-UY" sz="2200" dirty="0" smtClean="0"/>
              <a:t> </a:t>
            </a:r>
            <a:r>
              <a:rPr lang="es-UY" sz="2200" dirty="0"/>
              <a:t>infección a distancia: </a:t>
            </a:r>
            <a:r>
              <a:rPr lang="es-UY" sz="2200" u="sng" dirty="0" err="1" smtClean="0"/>
              <a:t>tuberculides</a:t>
            </a:r>
            <a:r>
              <a:rPr lang="es-UY" sz="2200" u="sng" dirty="0" smtClean="0"/>
              <a:t>.</a:t>
            </a:r>
            <a:endParaRPr lang="es-UY" sz="2200" u="sng" dirty="0"/>
          </a:p>
        </p:txBody>
      </p:sp>
      <p:sp>
        <p:nvSpPr>
          <p:cNvPr id="9" name="CuadroTexto 8"/>
          <p:cNvSpPr txBox="1"/>
          <p:nvPr/>
        </p:nvSpPr>
        <p:spPr>
          <a:xfrm>
            <a:off x="736882" y="2792817"/>
            <a:ext cx="50345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UY" sz="2200" u="sng" dirty="0"/>
              <a:t>Lesiones </a:t>
            </a:r>
            <a:r>
              <a:rPr lang="es-UY" sz="2200" u="sng" dirty="0" smtClean="0"/>
              <a:t>infecciosas o tuberculosis cutánea verdadera</a:t>
            </a:r>
            <a:endParaRPr lang="es-UY" sz="2200" u="sng" dirty="0"/>
          </a:p>
        </p:txBody>
      </p:sp>
    </p:spTree>
    <p:extLst>
      <p:ext uri="{BB962C8B-B14F-4D97-AF65-F5344CB8AC3E}">
        <p14:creationId xmlns:p14="http://schemas.microsoft.com/office/powerpoint/2010/main" xmlns="" val="290242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Clasificación de la tuberculosis cutánea.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581192" y="2388421"/>
            <a:ext cx="522290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UY" sz="2200" u="sng" dirty="0"/>
              <a:t>Clasificación según fuente de </a:t>
            </a:r>
            <a:r>
              <a:rPr lang="es-UY" sz="2200" u="sng" dirty="0" smtClean="0"/>
              <a:t>infección: </a:t>
            </a:r>
            <a:endParaRPr lang="es-UY" sz="2200" u="sng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18156037"/>
              </p:ext>
            </p:extLst>
          </p:nvPr>
        </p:nvGraphicFramePr>
        <p:xfrm>
          <a:off x="771235" y="3297909"/>
          <a:ext cx="3509819" cy="2804160"/>
        </p:xfrm>
        <a:graphic>
          <a:graphicData uri="http://schemas.openxmlformats.org/drawingml/2006/table">
            <a:tbl>
              <a:tblPr firstRow="1" bandRow="1">
                <a:tableStyleId>{27E579FB-6D12-4207-B2BD-F8ADC5F9C971}</a:tableStyleId>
              </a:tblPr>
              <a:tblGrid>
                <a:gridCol w="3509819">
                  <a:extLst>
                    <a:ext uri="{9D8B030D-6E8A-4147-A177-3AD203B41FA5}">
                      <a16:colId xmlns:a16="http://schemas.microsoft.com/office/drawing/2014/main" xmlns="" val="3005557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UY" sz="2000" dirty="0" smtClean="0"/>
                        <a:t>Inoculación directa de una fuente</a:t>
                      </a:r>
                      <a:r>
                        <a:rPr lang="es-UY" sz="2000" baseline="0" dirty="0" smtClean="0"/>
                        <a:t> externa (exógena)</a:t>
                      </a:r>
                      <a:endParaRPr lang="es-UY" sz="2000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10791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UY" sz="2000" dirty="0" smtClean="0"/>
                        <a:t>Chancro tuberculoso</a:t>
                      </a:r>
                    </a:p>
                    <a:p>
                      <a:pPr algn="ctr"/>
                      <a:endParaRPr lang="es-UY" sz="2000" b="1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93622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UY" sz="2000" dirty="0" smtClean="0"/>
                        <a:t>TB </a:t>
                      </a:r>
                      <a:r>
                        <a:rPr lang="es-UY" sz="2000" dirty="0" err="1" smtClean="0"/>
                        <a:t>verrucosa</a:t>
                      </a:r>
                      <a:endParaRPr lang="es-UY" sz="2000" dirty="0" smtClean="0"/>
                    </a:p>
                    <a:p>
                      <a:pPr algn="ctr"/>
                      <a:endParaRPr lang="es-UY" sz="200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5107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UY" sz="2000" dirty="0" smtClean="0"/>
                        <a:t>Lupus </a:t>
                      </a:r>
                      <a:r>
                        <a:rPr lang="es-UY" sz="2000" dirty="0" err="1" smtClean="0"/>
                        <a:t>vulgaris</a:t>
                      </a:r>
                      <a:endParaRPr lang="es-UY" sz="2000" dirty="0" smtClean="0"/>
                    </a:p>
                    <a:p>
                      <a:pPr algn="ctr"/>
                      <a:endParaRPr lang="es-UY" sz="200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94203347"/>
                  </a:ext>
                </a:extLst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84787054"/>
              </p:ext>
            </p:extLst>
          </p:nvPr>
        </p:nvGraphicFramePr>
        <p:xfrm>
          <a:off x="5190837" y="3297909"/>
          <a:ext cx="4285673" cy="3362960"/>
        </p:xfrm>
        <a:graphic>
          <a:graphicData uri="http://schemas.openxmlformats.org/drawingml/2006/table">
            <a:tbl>
              <a:tblPr firstRow="1" bandRow="1">
                <a:tableStyleId>{27E579FB-6D12-4207-B2BD-F8ADC5F9C971}</a:tableStyleId>
              </a:tblPr>
              <a:tblGrid>
                <a:gridCol w="4285673">
                  <a:extLst>
                    <a:ext uri="{9D8B030D-6E8A-4147-A177-3AD203B41FA5}">
                      <a16:colId xmlns:a16="http://schemas.microsoft.com/office/drawing/2014/main" xmlns="" val="2527179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UY" sz="20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Fuente Endógena</a:t>
                      </a:r>
                      <a:endParaRPr lang="es-UY" sz="20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73193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UY" sz="1800" dirty="0" smtClean="0"/>
                        <a:t>Por contigüidad</a:t>
                      </a:r>
                      <a:endParaRPr lang="es-UY" sz="18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08421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s-UY" sz="1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Escrofulodermia</a:t>
                      </a:r>
                      <a:endParaRPr lang="es-UY" sz="18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12609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s-UY" sz="1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Lupus </a:t>
                      </a:r>
                      <a:r>
                        <a:rPr lang="es-UY" sz="1800" b="0" i="0" u="none" strike="noStrike" cap="none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vulgaris</a:t>
                      </a:r>
                      <a:endParaRPr lang="es-UY" sz="18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02395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s-UY" sz="1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Tuberculosis orificial</a:t>
                      </a:r>
                      <a:endParaRPr lang="es-UY" sz="18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36169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s-UY" sz="1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Diseminación hematógena</a:t>
                      </a:r>
                      <a:endParaRPr lang="es-UY" sz="18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78177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s-UY" sz="1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Lupus </a:t>
                      </a:r>
                      <a:r>
                        <a:rPr lang="es-UY" sz="1800" b="0" i="0" u="none" strike="noStrike" cap="none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vugaris</a:t>
                      </a:r>
                      <a:endParaRPr lang="es-UY" sz="18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5562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s-UY" sz="1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Tuberculosis Miliar</a:t>
                      </a:r>
                      <a:endParaRPr lang="es-UY" sz="18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72205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s-UY" sz="1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Absceso tuberculoso</a:t>
                      </a:r>
                      <a:r>
                        <a:rPr lang="es-UY" sz="1800" b="0" i="0" u="none" strike="noStrike" cap="none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s-UY" sz="1800" b="0" i="0" u="none" strike="noStrike" cap="none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metastásico</a:t>
                      </a:r>
                      <a:endParaRPr lang="es-UY" sz="18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697981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7371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581192" y="2388421"/>
            <a:ext cx="476765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UY" sz="2200" u="sng" dirty="0"/>
              <a:t>Clasificación según </a:t>
            </a:r>
            <a:r>
              <a:rPr lang="es-UY" sz="2200" u="sng" dirty="0" smtClean="0"/>
              <a:t>la carga bacilar: </a:t>
            </a:r>
            <a:endParaRPr lang="es-UY" sz="2200" u="sng" dirty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Clasificación de la tuberculosis cutánea. </a:t>
            </a: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68663725"/>
              </p:ext>
            </p:extLst>
          </p:nvPr>
        </p:nvGraphicFramePr>
        <p:xfrm>
          <a:off x="715817" y="3272509"/>
          <a:ext cx="4077856" cy="2377440"/>
        </p:xfrm>
        <a:graphic>
          <a:graphicData uri="http://schemas.openxmlformats.org/drawingml/2006/table">
            <a:tbl>
              <a:tblPr firstRow="1" bandRow="1">
                <a:tableStyleId>{27E579FB-6D12-4207-B2BD-F8ADC5F9C971}</a:tableStyleId>
              </a:tblPr>
              <a:tblGrid>
                <a:gridCol w="4077856">
                  <a:extLst>
                    <a:ext uri="{9D8B030D-6E8A-4147-A177-3AD203B41FA5}">
                      <a16:colId xmlns:a16="http://schemas.microsoft.com/office/drawing/2014/main" xmlns="" val="30055577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UY" sz="2000" b="1" dirty="0" smtClean="0"/>
                        <a:t>Formas </a:t>
                      </a:r>
                      <a:r>
                        <a:rPr lang="es-UY" sz="2000" b="1" dirty="0" err="1" smtClean="0"/>
                        <a:t>multibacilares</a:t>
                      </a:r>
                      <a:endParaRPr lang="es-UY" sz="2000" b="1" dirty="0" smtClean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10791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UY" sz="2000" dirty="0" smtClean="0"/>
                        <a:t>Chancro tuberculoso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93622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UY" sz="2000" b="0" i="0" u="none" strike="noStrike" cap="none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Escrofuloderma</a:t>
                      </a:r>
                      <a:endParaRPr lang="es-UY" sz="20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69609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s-UY" sz="2000" dirty="0" smtClean="0"/>
                        <a:t>Miliar aguda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5107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UY" sz="20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Absceso tuberculoso </a:t>
                      </a:r>
                      <a:r>
                        <a:rPr lang="es-UY" sz="2000" b="0" i="0" u="none" strike="noStrike" cap="none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metastásico</a:t>
                      </a:r>
                      <a:endParaRPr lang="es-UY" sz="20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18510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UY" sz="20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TB orificial</a:t>
                      </a:r>
                      <a:endParaRPr lang="es-UY" sz="20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94203347"/>
                  </a:ext>
                </a:extLst>
              </a:tr>
            </a:tbl>
          </a:graphicData>
        </a:graphic>
      </p:graphicFrame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37723068"/>
              </p:ext>
            </p:extLst>
          </p:nvPr>
        </p:nvGraphicFramePr>
        <p:xfrm>
          <a:off x="5620326" y="3272509"/>
          <a:ext cx="4077856" cy="1188720"/>
        </p:xfrm>
        <a:graphic>
          <a:graphicData uri="http://schemas.openxmlformats.org/drawingml/2006/table">
            <a:tbl>
              <a:tblPr firstRow="1" bandRow="1">
                <a:tableStyleId>{27E579FB-6D12-4207-B2BD-F8ADC5F9C971}</a:tableStyleId>
              </a:tblPr>
              <a:tblGrid>
                <a:gridCol w="4077856">
                  <a:extLst>
                    <a:ext uri="{9D8B030D-6E8A-4147-A177-3AD203B41FA5}">
                      <a16:colId xmlns:a16="http://schemas.microsoft.com/office/drawing/2014/main" xmlns="" val="30055577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UY" sz="2000" b="1" dirty="0" smtClean="0"/>
                        <a:t>Formas</a:t>
                      </a:r>
                      <a:r>
                        <a:rPr lang="es-UY" sz="2000" b="1" baseline="0" dirty="0" smtClean="0"/>
                        <a:t> </a:t>
                      </a:r>
                      <a:r>
                        <a:rPr lang="es-UY" sz="2000" b="1" baseline="0" dirty="0" err="1" smtClean="0"/>
                        <a:t>pauci</a:t>
                      </a:r>
                      <a:r>
                        <a:rPr lang="es-UY" sz="2000" b="1" dirty="0" err="1" smtClean="0"/>
                        <a:t>bacilares</a:t>
                      </a:r>
                      <a:endParaRPr lang="es-UY" sz="2000" b="1" dirty="0" smtClean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10791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UY" sz="2000" dirty="0" smtClean="0"/>
                        <a:t>Verrucosa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93622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UY" sz="20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Lupus </a:t>
                      </a:r>
                      <a:r>
                        <a:rPr lang="es-UY" sz="2000" b="0" i="0" u="none" strike="noStrike" cap="none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vulgaris</a:t>
                      </a:r>
                      <a:endParaRPr lang="es-UY" sz="20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69609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2613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730827" y="2013400"/>
            <a:ext cx="7181273" cy="4308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s-UY" sz="2200" dirty="0"/>
              <a:t>Lesión por inoculación primaria (chancro tuberculoso</a:t>
            </a:r>
            <a:r>
              <a:rPr lang="es-UY" sz="2200" dirty="0" smtClean="0"/>
              <a:t>)</a:t>
            </a:r>
            <a:endParaRPr lang="es-UY" sz="2200" dirty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UY" sz="4400" dirty="0"/>
              <a:t>P</a:t>
            </a:r>
            <a:r>
              <a:rPr lang="es-UY" sz="4400" dirty="0" smtClean="0"/>
              <a:t>resentación clínica </a:t>
            </a:r>
            <a:endParaRPr lang="es-UY" sz="4400" dirty="0"/>
          </a:p>
        </p:txBody>
      </p:sp>
      <p:sp>
        <p:nvSpPr>
          <p:cNvPr id="6" name="CuadroTexto 5"/>
          <p:cNvSpPr txBox="1"/>
          <p:nvPr/>
        </p:nvSpPr>
        <p:spPr>
          <a:xfrm>
            <a:off x="177800" y="2640231"/>
            <a:ext cx="833004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UY" sz="2000" dirty="0" smtClean="0"/>
              <a:t>Ocurre por entrada </a:t>
            </a:r>
            <a:r>
              <a:rPr lang="es-UY" sz="2000" dirty="0"/>
              <a:t>directa del </a:t>
            </a:r>
            <a:r>
              <a:rPr lang="es-UY" sz="2000" dirty="0" smtClean="0"/>
              <a:t>microrganismo </a:t>
            </a:r>
            <a:r>
              <a:rPr lang="es-UY" sz="2000" dirty="0"/>
              <a:t>a</a:t>
            </a:r>
            <a:r>
              <a:rPr lang="es-UY" sz="2000" dirty="0" smtClean="0"/>
              <a:t> </a:t>
            </a:r>
            <a:r>
              <a:rPr lang="es-UY" sz="2000" dirty="0"/>
              <a:t>la </a:t>
            </a:r>
            <a:r>
              <a:rPr lang="es-UY" sz="2000" dirty="0" smtClean="0"/>
              <a:t>piel/mucosa </a:t>
            </a:r>
            <a:r>
              <a:rPr lang="es-UY" sz="2000" dirty="0"/>
              <a:t>de un individuo no sensibilizado. </a:t>
            </a:r>
            <a:endParaRPr lang="es-UY" sz="2000" dirty="0" smtClean="0"/>
          </a:p>
          <a:p>
            <a:pPr>
              <a:buClr>
                <a:schemeClr val="accent4">
                  <a:lumMod val="75000"/>
                </a:schemeClr>
              </a:buClr>
              <a:buSzPct val="115000"/>
            </a:pPr>
            <a:endParaRPr lang="es-UY" sz="2000" dirty="0"/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ES" sz="2000" dirty="0" smtClean="0"/>
              <a:t>La </a:t>
            </a:r>
            <a:r>
              <a:rPr lang="es-ES" sz="2000" dirty="0"/>
              <a:t>lesión clásica comienza como una pápula o nódulo </a:t>
            </a:r>
            <a:r>
              <a:rPr lang="es-ES" sz="2000" dirty="0" smtClean="0"/>
              <a:t>de </a:t>
            </a:r>
            <a:r>
              <a:rPr lang="es-ES" sz="2000" dirty="0"/>
              <a:t>color marrón </a:t>
            </a:r>
            <a:r>
              <a:rPr lang="es-ES" sz="2000" dirty="0" smtClean="0"/>
              <a:t>rojizo, evoluciona </a:t>
            </a:r>
            <a:r>
              <a:rPr lang="es-ES" sz="2000" dirty="0"/>
              <a:t>hacia una úlcera indolora, poco </a:t>
            </a:r>
            <a:r>
              <a:rPr lang="es-ES" sz="2000" dirty="0" smtClean="0"/>
              <a:t>profunda.</a:t>
            </a:r>
          </a:p>
          <a:p>
            <a:pPr>
              <a:buClr>
                <a:schemeClr val="accent4">
                  <a:lumMod val="75000"/>
                </a:schemeClr>
              </a:buClr>
              <a:buSzPct val="115000"/>
            </a:pPr>
            <a:endParaRPr lang="es-ES" sz="2000" dirty="0" smtClean="0"/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ES" sz="2000" dirty="0" smtClean="0"/>
              <a:t>Tamaño </a:t>
            </a:r>
            <a:r>
              <a:rPr lang="es-ES" sz="2000" dirty="0" err="1" smtClean="0"/>
              <a:t>aprox</a:t>
            </a:r>
            <a:r>
              <a:rPr lang="es-ES" sz="2000" dirty="0" smtClean="0"/>
              <a:t>; 1 </a:t>
            </a:r>
            <a:r>
              <a:rPr lang="es-ES" sz="2000" dirty="0"/>
              <a:t>cm </a:t>
            </a:r>
            <a:r>
              <a:rPr lang="es-ES" sz="2000" dirty="0" smtClean="0"/>
              <a:t>o menos, </a:t>
            </a:r>
            <a:r>
              <a:rPr lang="es-ES" sz="2000" dirty="0"/>
              <a:t>pero en ocasiones superan los 5 </a:t>
            </a:r>
            <a:r>
              <a:rPr lang="es-ES" sz="2000" dirty="0" smtClean="0"/>
              <a:t>cm.</a:t>
            </a:r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ES" sz="2000" dirty="0" smtClean="0"/>
              <a:t>Frecuentemente se </a:t>
            </a:r>
            <a:r>
              <a:rPr lang="es-ES" sz="2000" dirty="0"/>
              <a:t>localiza en las </a:t>
            </a:r>
            <a:r>
              <a:rPr lang="es-ES" sz="2000" dirty="0" smtClean="0"/>
              <a:t>extremidades superiores e inferiores </a:t>
            </a:r>
            <a:r>
              <a:rPr lang="es-ES" sz="2000" dirty="0"/>
              <a:t>o </a:t>
            </a:r>
            <a:r>
              <a:rPr lang="es-ES" sz="2000" dirty="0" err="1" smtClean="0"/>
              <a:t>gluteos</a:t>
            </a:r>
            <a:r>
              <a:rPr lang="es-ES" sz="2000" dirty="0" smtClean="0"/>
              <a:t>. Las </a:t>
            </a:r>
            <a:r>
              <a:rPr lang="es-ES" sz="2000" dirty="0"/>
              <a:t>manos pueden ser </a:t>
            </a:r>
            <a:r>
              <a:rPr lang="es-ES" sz="2000" dirty="0" smtClean="0"/>
              <a:t>la ubicación </a:t>
            </a:r>
            <a:r>
              <a:rPr lang="es-ES" sz="2000" dirty="0"/>
              <a:t>más </a:t>
            </a:r>
            <a:r>
              <a:rPr lang="es-ES" sz="2000" dirty="0" smtClean="0"/>
              <a:t>frecuente</a:t>
            </a:r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ES" sz="2000" dirty="0" err="1" smtClean="0"/>
              <a:t>Linfadenopatía</a:t>
            </a:r>
            <a:r>
              <a:rPr lang="es-ES" sz="2000" dirty="0" smtClean="0"/>
              <a:t> </a:t>
            </a:r>
            <a:r>
              <a:rPr lang="es-ES" sz="2000" dirty="0"/>
              <a:t>regional de progresión lenta e </a:t>
            </a:r>
            <a:r>
              <a:rPr lang="es-ES" sz="2000" dirty="0" smtClean="0"/>
              <a:t>indolora</a:t>
            </a:r>
            <a:endParaRPr lang="es-ES" sz="20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3492" y="1442869"/>
            <a:ext cx="3121308" cy="320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3260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UY" sz="4400" dirty="0"/>
              <a:t>P</a:t>
            </a:r>
            <a:r>
              <a:rPr lang="es-UY" sz="4400" dirty="0" smtClean="0"/>
              <a:t>resentación clínica </a:t>
            </a:r>
            <a:endParaRPr lang="es-UY" sz="4400" dirty="0"/>
          </a:p>
        </p:txBody>
      </p:sp>
      <p:sp>
        <p:nvSpPr>
          <p:cNvPr id="2" name="Rectángulo 1"/>
          <p:cNvSpPr/>
          <p:nvPr/>
        </p:nvSpPr>
        <p:spPr>
          <a:xfrm>
            <a:off x="581192" y="2144306"/>
            <a:ext cx="3964547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s-UY" sz="2800" dirty="0"/>
              <a:t>Tuberculosis Verrucosa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81671" y="2825843"/>
            <a:ext cx="761773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ES" sz="2000" dirty="0"/>
              <a:t>Ocurre </a:t>
            </a:r>
            <a:r>
              <a:rPr lang="es-ES" sz="2000" dirty="0" smtClean="0"/>
              <a:t>por inoculación </a:t>
            </a:r>
            <a:r>
              <a:rPr lang="es-ES" sz="2000" dirty="0"/>
              <a:t>directa de las micobacterias en la piel de </a:t>
            </a:r>
            <a:r>
              <a:rPr lang="es-ES" sz="2200" dirty="0" smtClean="0"/>
              <a:t>un</a:t>
            </a:r>
            <a:r>
              <a:rPr lang="es-ES" sz="2200" dirty="0"/>
              <a:t> </a:t>
            </a:r>
            <a:r>
              <a:rPr lang="es-ES" sz="2200" dirty="0" smtClean="0"/>
              <a:t>huésped</a:t>
            </a:r>
            <a:r>
              <a:rPr lang="es-ES" sz="2000" dirty="0" smtClean="0"/>
              <a:t> </a:t>
            </a:r>
            <a:r>
              <a:rPr lang="es-ES" sz="2000" dirty="0"/>
              <a:t>previamente </a:t>
            </a:r>
            <a:r>
              <a:rPr lang="es-ES" sz="2000" dirty="0" smtClean="0"/>
              <a:t>sensibilizado.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ES" sz="2000" dirty="0" smtClean="0"/>
              <a:t>La </a:t>
            </a:r>
            <a:r>
              <a:rPr lang="es-ES" sz="2000" dirty="0"/>
              <a:t>inoculación se produce típicamente a partir de una fuente </a:t>
            </a:r>
            <a:r>
              <a:rPr lang="es-ES" sz="2000" dirty="0" smtClean="0"/>
              <a:t>exógena</a:t>
            </a:r>
            <a:endParaRPr lang="es-UY" sz="2000" dirty="0" smtClean="0"/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endParaRPr lang="es-UY" sz="2000" dirty="0"/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UY" sz="2000" dirty="0" smtClean="0"/>
              <a:t>Se localizan predominantemente </a:t>
            </a:r>
            <a:r>
              <a:rPr lang="es-UY" sz="2000" dirty="0"/>
              <a:t>en las extremidades (dedos, dorso de manos, tobillos, </a:t>
            </a:r>
            <a:r>
              <a:rPr lang="es-UY" sz="2000" dirty="0" smtClean="0"/>
              <a:t>glúteos)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endParaRPr lang="es-UY" sz="2000" dirty="0"/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UY" sz="2000" dirty="0" smtClean="0"/>
              <a:t>Lesiones </a:t>
            </a:r>
            <a:r>
              <a:rPr lang="es-UY" sz="2000" dirty="0"/>
              <a:t>de tipo placas violáceas induradas, por lo general únicas, pueden ulcerarse. 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9401" y="850726"/>
            <a:ext cx="3558892" cy="2587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969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UY" sz="4400" dirty="0"/>
              <a:t>P</a:t>
            </a:r>
            <a:r>
              <a:rPr lang="es-UY" sz="4400" dirty="0" smtClean="0"/>
              <a:t>resentación clínica </a:t>
            </a:r>
            <a:endParaRPr lang="es-UY" sz="4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2318" y="1139950"/>
            <a:ext cx="3124352" cy="260272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2318" y="3840565"/>
            <a:ext cx="3147627" cy="2605505"/>
          </a:xfrm>
          <a:prstGeom prst="rect">
            <a:avLst/>
          </a:prstGeom>
        </p:spPr>
      </p:pic>
      <p:sp>
        <p:nvSpPr>
          <p:cNvPr id="9" name="Marcador de contenido 2"/>
          <p:cNvSpPr txBox="1">
            <a:spLocks/>
          </p:cNvSpPr>
          <p:nvPr/>
        </p:nvSpPr>
        <p:spPr>
          <a:xfrm>
            <a:off x="180109" y="2937164"/>
            <a:ext cx="8420919" cy="3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3756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656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3756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56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3756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56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3756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56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3756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56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3756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56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3756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56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3756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56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3756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dk2"/>
              </a:buClr>
              <a:buSzPts val="1656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lnSpc>
                <a:spcPct val="12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UY" sz="2200" dirty="0" smtClean="0">
                <a:solidFill>
                  <a:srgbClr val="000000"/>
                </a:solidFill>
              </a:rPr>
              <a:t>Diseminación </a:t>
            </a:r>
            <a:r>
              <a:rPr lang="es-UY" sz="2200" dirty="0">
                <a:solidFill>
                  <a:srgbClr val="000000"/>
                </a:solidFill>
              </a:rPr>
              <a:t>contigua a la piel desde estructuras adyacentes como ganglios linfáticos, articulación o </a:t>
            </a:r>
            <a:r>
              <a:rPr lang="es-UY" sz="2200" dirty="0" smtClean="0">
                <a:solidFill>
                  <a:srgbClr val="000000"/>
                </a:solidFill>
              </a:rPr>
              <a:t>hueso.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SzPct val="115000"/>
              <a:buNone/>
            </a:pPr>
            <a:endParaRPr lang="es-UY" sz="2200" dirty="0">
              <a:solidFill>
                <a:srgbClr val="000000"/>
              </a:solidFill>
            </a:endParaRP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UY" sz="2200" dirty="0" smtClean="0">
                <a:solidFill>
                  <a:srgbClr val="000000"/>
                </a:solidFill>
              </a:rPr>
              <a:t>Con frecuencia se localizan en </a:t>
            </a:r>
            <a:r>
              <a:rPr lang="es-UY" sz="2200" dirty="0">
                <a:solidFill>
                  <a:srgbClr val="000000"/>
                </a:solidFill>
              </a:rPr>
              <a:t>c</a:t>
            </a:r>
            <a:r>
              <a:rPr lang="es-UY" sz="2200" dirty="0" smtClean="0">
                <a:solidFill>
                  <a:srgbClr val="000000"/>
                </a:solidFill>
              </a:rPr>
              <a:t>uello</a:t>
            </a:r>
            <a:r>
              <a:rPr lang="es-UY" sz="2200" dirty="0">
                <a:solidFill>
                  <a:srgbClr val="000000"/>
                </a:solidFill>
              </a:rPr>
              <a:t>, axilas, ingle</a:t>
            </a:r>
            <a:r>
              <a:rPr lang="es-UY" sz="2200" dirty="0" smtClean="0">
                <a:solidFill>
                  <a:srgbClr val="000000"/>
                </a:solidFill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SzPct val="115000"/>
              <a:buNone/>
            </a:pPr>
            <a:endParaRPr lang="es-UY" sz="2200" dirty="0">
              <a:solidFill>
                <a:srgbClr val="000000"/>
              </a:solidFill>
            </a:endParaRP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UY" sz="2200" dirty="0">
                <a:solidFill>
                  <a:srgbClr val="000000"/>
                </a:solidFill>
              </a:rPr>
              <a:t>Se presenta inicialmente como un nódulo/s </a:t>
            </a:r>
            <a:r>
              <a:rPr lang="es-UY" sz="2200" dirty="0" smtClean="0">
                <a:solidFill>
                  <a:srgbClr val="000000"/>
                </a:solidFill>
              </a:rPr>
              <a:t>subcutáneos, firmes </a:t>
            </a:r>
            <a:r>
              <a:rPr lang="es-UY" sz="2200" dirty="0">
                <a:solidFill>
                  <a:srgbClr val="000000"/>
                </a:solidFill>
              </a:rPr>
              <a:t>que se agrandan gradualmente, </a:t>
            </a:r>
            <a:r>
              <a:rPr lang="es-UY" sz="2200" dirty="0" smtClean="0">
                <a:solidFill>
                  <a:srgbClr val="000000"/>
                </a:solidFill>
              </a:rPr>
              <a:t>confluyen y se ulceran, puede haber drenaje </a:t>
            </a:r>
            <a:r>
              <a:rPr lang="es-UY" sz="2200" dirty="0">
                <a:solidFill>
                  <a:srgbClr val="000000"/>
                </a:solidFill>
              </a:rPr>
              <a:t>de material purulento o caseoso.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endParaRPr lang="es-UY" sz="2200" dirty="0">
              <a:solidFill>
                <a:srgbClr val="000000"/>
              </a:solidFill>
            </a:endParaRP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ES" sz="2200" dirty="0">
                <a:solidFill>
                  <a:srgbClr val="000000"/>
                </a:solidFill>
              </a:rPr>
              <a:t>Puede estar asociada con tuberculosis pulmonar concomitante, particularmente cuando se asocia con </a:t>
            </a:r>
            <a:r>
              <a:rPr lang="es-ES" sz="2200" dirty="0" err="1">
                <a:solidFill>
                  <a:srgbClr val="000000"/>
                </a:solidFill>
              </a:rPr>
              <a:t>linfadenitis</a:t>
            </a:r>
            <a:r>
              <a:rPr lang="es-ES" sz="2200" dirty="0">
                <a:solidFill>
                  <a:srgbClr val="000000"/>
                </a:solidFill>
              </a:rPr>
              <a:t> supraclavicular derecha y </a:t>
            </a:r>
            <a:r>
              <a:rPr lang="es-ES" sz="2200" dirty="0" smtClean="0">
                <a:solidFill>
                  <a:srgbClr val="000000"/>
                </a:solidFill>
              </a:rPr>
              <a:t>cervical. </a:t>
            </a:r>
            <a:endParaRPr lang="es-UY" sz="2200" dirty="0">
              <a:solidFill>
                <a:srgbClr val="000000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268846" y="2143927"/>
            <a:ext cx="3810000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UY" sz="2800" dirty="0"/>
              <a:t>Escrofulodermia</a:t>
            </a:r>
          </a:p>
        </p:txBody>
      </p:sp>
    </p:spTree>
    <p:extLst>
      <p:ext uri="{BB962C8B-B14F-4D97-AF65-F5344CB8AC3E}">
        <p14:creationId xmlns:p14="http://schemas.microsoft.com/office/powerpoint/2010/main" xmlns="" val="130950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UY" sz="4400" dirty="0"/>
              <a:t>P</a:t>
            </a:r>
            <a:r>
              <a:rPr lang="es-UY" sz="4400" dirty="0" smtClean="0"/>
              <a:t>resentación clínica </a:t>
            </a:r>
            <a:endParaRPr lang="es-UY" sz="4400" dirty="0"/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581192" y="3033943"/>
            <a:ext cx="8346908" cy="3086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3756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656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3756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56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3756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56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3756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56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3756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56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3756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56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3756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56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3756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56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3756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dk2"/>
              </a:buClr>
              <a:buSzPts val="1656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0000"/>
                </a:solidFill>
              </a:rPr>
              <a:t>Se presenta en adulos severamente inmunodeprimidos con tuberculosis pulmonar, gastrointestinal o genitourinaria</a:t>
            </a:r>
            <a:r>
              <a:rPr lang="es-ES" sz="2000" dirty="0" smtClean="0">
                <a:solidFill>
                  <a:srgbClr val="000000"/>
                </a:solidFill>
              </a:rPr>
              <a:t>.</a:t>
            </a:r>
          </a:p>
          <a:p>
            <a:pPr marL="123444" indent="0">
              <a:lnSpc>
                <a:spcPct val="10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SzPct val="115000"/>
              <a:buNone/>
            </a:pPr>
            <a:r>
              <a:rPr lang="es-ES" sz="2000" dirty="0" smtClean="0">
                <a:solidFill>
                  <a:srgbClr val="000000"/>
                </a:solidFill>
              </a:rPr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ES" sz="2000" dirty="0" smtClean="0">
                <a:solidFill>
                  <a:srgbClr val="000000"/>
                </a:solidFill>
              </a:rPr>
              <a:t>Forma rara </a:t>
            </a:r>
            <a:r>
              <a:rPr lang="es-ES" sz="2000" dirty="0">
                <a:solidFill>
                  <a:srgbClr val="000000"/>
                </a:solidFill>
              </a:rPr>
              <a:t>de TB cutánea </a:t>
            </a:r>
            <a:endParaRPr lang="es-ES" sz="2000" dirty="0" smtClean="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endParaRPr lang="es-ES" sz="2000" dirty="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0000"/>
                </a:solidFill>
              </a:rPr>
              <a:t>O</a:t>
            </a:r>
            <a:r>
              <a:rPr lang="es-ES" sz="2000" dirty="0" smtClean="0">
                <a:solidFill>
                  <a:srgbClr val="000000"/>
                </a:solidFill>
              </a:rPr>
              <a:t>curre </a:t>
            </a:r>
            <a:r>
              <a:rPr lang="es-ES" sz="2000" dirty="0">
                <a:solidFill>
                  <a:srgbClr val="000000"/>
                </a:solidFill>
              </a:rPr>
              <a:t>en la piel o mucosa nasal, oral o </a:t>
            </a:r>
            <a:r>
              <a:rPr lang="es-ES" sz="2000" dirty="0" err="1" smtClean="0">
                <a:solidFill>
                  <a:srgbClr val="000000"/>
                </a:solidFill>
              </a:rPr>
              <a:t>anogenital</a:t>
            </a:r>
            <a:r>
              <a:rPr lang="es-ES" sz="2000" dirty="0" smtClean="0">
                <a:solidFill>
                  <a:srgbClr val="000000"/>
                </a:solidFill>
              </a:rPr>
              <a:t>.</a:t>
            </a:r>
          </a:p>
          <a:p>
            <a:pPr marL="123444" indent="0">
              <a:lnSpc>
                <a:spcPct val="10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SzPct val="115000"/>
              <a:buNone/>
            </a:pPr>
            <a:endParaRPr lang="es-ES" sz="2000" dirty="0" smtClean="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ES" sz="2000" dirty="0" smtClean="0">
                <a:solidFill>
                  <a:srgbClr val="000000"/>
                </a:solidFill>
              </a:rPr>
              <a:t>Considerarlo </a:t>
            </a:r>
            <a:r>
              <a:rPr lang="es-ES" sz="2000" dirty="0">
                <a:solidFill>
                  <a:srgbClr val="000000"/>
                </a:solidFill>
              </a:rPr>
              <a:t>en personas con úlceras </a:t>
            </a:r>
            <a:r>
              <a:rPr lang="es-ES" sz="2000" dirty="0" err="1">
                <a:solidFill>
                  <a:srgbClr val="000000"/>
                </a:solidFill>
              </a:rPr>
              <a:t>periorificiales</a:t>
            </a:r>
            <a:r>
              <a:rPr lang="es-ES" sz="2000" dirty="0">
                <a:solidFill>
                  <a:srgbClr val="000000"/>
                </a:solidFill>
              </a:rPr>
              <a:t> que no cicatrizan</a:t>
            </a:r>
            <a:endParaRPr lang="es-UY" sz="2000" dirty="0">
              <a:solidFill>
                <a:srgbClr val="000000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323010" y="2109683"/>
            <a:ext cx="3062057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s-UY" sz="2400" dirty="0" smtClean="0"/>
              <a:t>Tuberculosis orificial.</a:t>
            </a:r>
            <a:endParaRPr lang="es-UY" sz="24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54097" t="25539" r="16228" b="19426"/>
          <a:stretch/>
        </p:blipFill>
        <p:spPr>
          <a:xfrm>
            <a:off x="8928100" y="837716"/>
            <a:ext cx="2949291" cy="307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6959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UY" sz="4400" dirty="0"/>
              <a:t>P</a:t>
            </a:r>
            <a:r>
              <a:rPr lang="es-UY" sz="4400" dirty="0" smtClean="0"/>
              <a:t>resentación clínica </a:t>
            </a:r>
            <a:endParaRPr lang="es-UY" sz="4400" dirty="0"/>
          </a:p>
        </p:txBody>
      </p:sp>
      <p:sp>
        <p:nvSpPr>
          <p:cNvPr id="3" name="Rectángulo 2"/>
          <p:cNvSpPr/>
          <p:nvPr/>
        </p:nvSpPr>
        <p:spPr>
          <a:xfrm>
            <a:off x="1520992" y="2117112"/>
            <a:ext cx="2172390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s-UY" sz="2400" dirty="0"/>
              <a:t>Lupus </a:t>
            </a:r>
            <a:r>
              <a:rPr lang="es-UY" sz="2400" dirty="0" err="1"/>
              <a:t>vulgaris</a:t>
            </a:r>
            <a:endParaRPr lang="es-UY" sz="2400" dirty="0"/>
          </a:p>
        </p:txBody>
      </p:sp>
      <p:sp>
        <p:nvSpPr>
          <p:cNvPr id="4" name="Rectángulo 3"/>
          <p:cNvSpPr/>
          <p:nvPr/>
        </p:nvSpPr>
        <p:spPr>
          <a:xfrm>
            <a:off x="581191" y="3230217"/>
            <a:ext cx="717735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ES" sz="2000" dirty="0"/>
              <a:t>Forma </a:t>
            </a:r>
            <a:r>
              <a:rPr lang="es-ES" sz="2000" dirty="0" err="1"/>
              <a:t>paucibacilar</a:t>
            </a:r>
            <a:r>
              <a:rPr lang="es-ES" sz="2000" dirty="0"/>
              <a:t> crónica y progresiva de TB </a:t>
            </a:r>
            <a:r>
              <a:rPr lang="es-ES" sz="2000" dirty="0" smtClean="0"/>
              <a:t>cutánea.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ES" sz="2000" dirty="0" smtClean="0"/>
              <a:t>Representa </a:t>
            </a:r>
            <a:r>
              <a:rPr lang="es-ES" sz="2000" dirty="0"/>
              <a:t>una reactivación de la infección de TB en personas con inmunidad moderada a alta contra el bacilo. </a:t>
            </a:r>
            <a:endParaRPr lang="es-ES" sz="2000" dirty="0" smtClean="0"/>
          </a:p>
          <a:p>
            <a:pPr>
              <a:buClr>
                <a:schemeClr val="accent4">
                  <a:lumMod val="75000"/>
                </a:schemeClr>
              </a:buClr>
              <a:buSzPct val="115000"/>
            </a:pPr>
            <a:endParaRPr lang="es-ES" sz="2000" dirty="0"/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ES" sz="2000" dirty="0" smtClean="0"/>
              <a:t>Puede </a:t>
            </a:r>
            <a:r>
              <a:rPr lang="es-ES" sz="2000" dirty="0"/>
              <a:t>ocurrir como resultado de la extensión directa de un foco de infección subyacente o por diseminación linfática o hematógena. </a:t>
            </a:r>
            <a:endParaRPr lang="es-UY" sz="20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7051" y="1209006"/>
            <a:ext cx="3583641" cy="287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6171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UY" sz="4400" dirty="0" smtClean="0"/>
              <a:t>Tuberculosis de piel; presentación clínica </a:t>
            </a:r>
            <a:endParaRPr lang="es-UY" sz="44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5967" y="2182212"/>
            <a:ext cx="3063270" cy="2636939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581192" y="2749255"/>
            <a:ext cx="796590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ES" sz="2000" dirty="0"/>
              <a:t>Forma </a:t>
            </a:r>
            <a:r>
              <a:rPr lang="es-ES" sz="2000" dirty="0" err="1" smtClean="0"/>
              <a:t>multibacilar</a:t>
            </a:r>
            <a:r>
              <a:rPr lang="es-ES" sz="2000" dirty="0" smtClean="0"/>
              <a:t>, </a:t>
            </a:r>
            <a:r>
              <a:rPr lang="es-ES" sz="2000" dirty="0"/>
              <a:t>consecuencia de la </a:t>
            </a:r>
            <a:r>
              <a:rPr lang="es-ES" sz="2000" dirty="0" smtClean="0"/>
              <a:t>diseminación hematógena </a:t>
            </a:r>
            <a:r>
              <a:rPr lang="es-ES" sz="2000" dirty="0"/>
              <a:t>del bacilo de un foco </a:t>
            </a:r>
            <a:r>
              <a:rPr lang="es-ES" sz="2000" dirty="0" smtClean="0"/>
              <a:t>primario. </a:t>
            </a:r>
          </a:p>
          <a:p>
            <a:pPr>
              <a:buClr>
                <a:schemeClr val="accent4">
                  <a:lumMod val="75000"/>
                </a:schemeClr>
              </a:buClr>
              <a:buSzPct val="115000"/>
            </a:pPr>
            <a:endParaRPr lang="es-ES" sz="2000" dirty="0" smtClean="0"/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ES" sz="2000" dirty="0" smtClean="0"/>
              <a:t>Nódulos </a:t>
            </a:r>
            <a:r>
              <a:rPr lang="es-ES" sz="2000" dirty="0"/>
              <a:t>subcutáneos fluctuantes, únicos o múltiples, no dolorosos a </a:t>
            </a:r>
            <a:r>
              <a:rPr lang="es-ES" sz="2000" dirty="0" smtClean="0"/>
              <a:t>la palpación. </a:t>
            </a:r>
          </a:p>
          <a:p>
            <a:pPr>
              <a:buClr>
                <a:schemeClr val="accent4">
                  <a:lumMod val="75000"/>
                </a:schemeClr>
              </a:buClr>
              <a:buSzPct val="115000"/>
            </a:pPr>
            <a:endParaRPr lang="es-ES" sz="2000" dirty="0"/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ES" sz="2000" dirty="0" smtClean="0"/>
              <a:t>Ocurren </a:t>
            </a:r>
            <a:r>
              <a:rPr lang="es-ES" sz="2000" dirty="0"/>
              <a:t>típicamente en niños desnutridos y adultos </a:t>
            </a:r>
            <a:r>
              <a:rPr lang="es-ES" sz="2000" dirty="0" err="1" smtClean="0"/>
              <a:t>inmunosuprimidos</a:t>
            </a:r>
            <a:r>
              <a:rPr lang="es-ES" sz="2000" dirty="0" smtClean="0"/>
              <a:t>.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endParaRPr lang="es-ES" sz="2000" dirty="0" smtClean="0"/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ES" sz="2000" dirty="0" smtClean="0"/>
              <a:t>Las </a:t>
            </a:r>
            <a:r>
              <a:rPr lang="es-ES" sz="2000" dirty="0"/>
              <a:t>lesiones pueden aparecer en cualquier sitio de la piel, pero con frecuencia se desarrollan en las extremidades</a:t>
            </a:r>
            <a:endParaRPr lang="es-UY" sz="2000" dirty="0"/>
          </a:p>
        </p:txBody>
      </p:sp>
      <p:sp>
        <p:nvSpPr>
          <p:cNvPr id="8" name="Rectángulo 7"/>
          <p:cNvSpPr/>
          <p:nvPr/>
        </p:nvSpPr>
        <p:spPr>
          <a:xfrm>
            <a:off x="697346" y="1966768"/>
            <a:ext cx="7531229" cy="4308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s-UY" sz="2200" dirty="0"/>
              <a:t>Abscesos tuberculosos </a:t>
            </a:r>
            <a:r>
              <a:rPr lang="es-UY" sz="2200" dirty="0" err="1"/>
              <a:t>metastásicos</a:t>
            </a:r>
            <a:r>
              <a:rPr lang="es-UY" sz="2200" dirty="0"/>
              <a:t> o Goma Tuberculosa</a:t>
            </a:r>
          </a:p>
        </p:txBody>
      </p:sp>
    </p:spTree>
    <p:extLst>
      <p:ext uri="{BB962C8B-B14F-4D97-AF65-F5344CB8AC3E}">
        <p14:creationId xmlns:p14="http://schemas.microsoft.com/office/powerpoint/2010/main" xmlns="" val="355934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UY" sz="4400" dirty="0"/>
              <a:t>P</a:t>
            </a:r>
            <a:r>
              <a:rPr lang="es-UY" sz="4400" dirty="0" smtClean="0"/>
              <a:t>resentación clínica </a:t>
            </a:r>
            <a:endParaRPr lang="es-UY" sz="4400" dirty="0"/>
          </a:p>
        </p:txBody>
      </p:sp>
      <p:sp>
        <p:nvSpPr>
          <p:cNvPr id="3" name="Rectángulo 2"/>
          <p:cNvSpPr/>
          <p:nvPr/>
        </p:nvSpPr>
        <p:spPr>
          <a:xfrm>
            <a:off x="581192" y="2225281"/>
            <a:ext cx="95187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UY" sz="2800" u="sng" dirty="0" err="1" smtClean="0"/>
              <a:t>Tuberculides</a:t>
            </a:r>
            <a:r>
              <a:rPr lang="es-UY" sz="2800" u="sng" dirty="0" smtClean="0"/>
              <a:t> </a:t>
            </a:r>
            <a:endParaRPr lang="es-UY" sz="2800" u="sng" dirty="0"/>
          </a:p>
        </p:txBody>
      </p:sp>
      <p:sp>
        <p:nvSpPr>
          <p:cNvPr id="2" name="CuadroTexto 1"/>
          <p:cNvSpPr txBox="1"/>
          <p:nvPr/>
        </p:nvSpPr>
        <p:spPr>
          <a:xfrm>
            <a:off x="581192" y="2971800"/>
            <a:ext cx="1008634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ES" sz="2200" dirty="0" smtClean="0"/>
              <a:t>Probablemente </a:t>
            </a:r>
            <a:r>
              <a:rPr lang="es-ES" sz="2200" dirty="0"/>
              <a:t>representan reacciones de hipersensibilidad a los </a:t>
            </a:r>
            <a:r>
              <a:rPr lang="es-ES" sz="2200" dirty="0" smtClean="0"/>
              <a:t>antígenos </a:t>
            </a:r>
            <a:r>
              <a:rPr lang="es-ES" sz="2200" dirty="0" err="1" smtClean="0"/>
              <a:t>micobacterianos</a:t>
            </a:r>
            <a:r>
              <a:rPr lang="es-ES" sz="2200" dirty="0" smtClean="0"/>
              <a:t>.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endParaRPr lang="es-ES" sz="2200" dirty="0"/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ES" sz="2200" dirty="0" smtClean="0"/>
              <a:t>Por </a:t>
            </a:r>
            <a:r>
              <a:rPr lang="es-ES" sz="2200" dirty="0"/>
              <a:t>lo </a:t>
            </a:r>
            <a:r>
              <a:rPr lang="es-ES" sz="2200" dirty="0" smtClean="0"/>
              <a:t>general no se detecta la presencia de M</a:t>
            </a:r>
            <a:r>
              <a:rPr lang="es-ES" sz="2200" dirty="0"/>
              <a:t>. </a:t>
            </a:r>
            <a:r>
              <a:rPr lang="es-ES" sz="2200" dirty="0" smtClean="0"/>
              <a:t>tuberculosis en </a:t>
            </a:r>
            <a:r>
              <a:rPr lang="es-ES" sz="2200" dirty="0"/>
              <a:t>tinciones o cultivos de tejido afectado</a:t>
            </a:r>
            <a:r>
              <a:rPr lang="es-ES" sz="2200" dirty="0" smtClean="0"/>
              <a:t>.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endParaRPr lang="es-ES" sz="2200" dirty="0"/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15000"/>
              <a:buFont typeface="Arial" panose="020B0604020202020204" pitchFamily="34" charset="0"/>
              <a:buChar char="•"/>
            </a:pPr>
            <a:r>
              <a:rPr lang="es-ES" sz="2200" dirty="0" smtClean="0"/>
              <a:t>Infección tuberculosa diagnosticada en otro órgano, PPD muy positiva o IGRA positivo </a:t>
            </a:r>
            <a:endParaRPr lang="es-UY" sz="2200" dirty="0"/>
          </a:p>
        </p:txBody>
      </p:sp>
    </p:spTree>
    <p:extLst>
      <p:ext uri="{BB962C8B-B14F-4D97-AF65-F5344CB8AC3E}">
        <p14:creationId xmlns:p14="http://schemas.microsoft.com/office/powerpoint/2010/main" xmlns="" val="189092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 smtClean="0"/>
              <a:t>Diagnósticos diferenciales </a:t>
            </a:r>
            <a:endParaRPr lang="es-UY" dirty="0"/>
          </a:p>
        </p:txBody>
      </p:sp>
      <p:sp>
        <p:nvSpPr>
          <p:cNvPr id="4" name="CuadroTexto 3"/>
          <p:cNvSpPr txBox="1"/>
          <p:nvPr/>
        </p:nvSpPr>
        <p:spPr>
          <a:xfrm>
            <a:off x="505283" y="2773914"/>
            <a:ext cx="1118131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4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es-ES" sz="2000" dirty="0" smtClean="0"/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s-UY" sz="2000" dirty="0"/>
              <a:t>Existen alrededor de 150 especies de MNT, </a:t>
            </a:r>
            <a:r>
              <a:rPr lang="es-UY" sz="2000" dirty="0" err="1" smtClean="0"/>
              <a:t>aprox</a:t>
            </a:r>
            <a:r>
              <a:rPr lang="es-UY" sz="2000" dirty="0" smtClean="0"/>
              <a:t> </a:t>
            </a:r>
            <a:r>
              <a:rPr lang="es-UY" sz="2000" dirty="0"/>
              <a:t>la mitad son consideradas fuente potencial de enfermedad para el humano.</a:t>
            </a:r>
          </a:p>
          <a:p>
            <a:pPr>
              <a:buClr>
                <a:schemeClr val="accent4">
                  <a:lumMod val="75000"/>
                </a:schemeClr>
              </a:buClr>
              <a:buSzPct val="120000"/>
            </a:pPr>
            <a:endParaRPr lang="es-ES" sz="2000" dirty="0">
              <a:solidFill>
                <a:srgbClr val="FF0000"/>
              </a:solidFill>
            </a:endParaRPr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s-ES" sz="2000" dirty="0" smtClean="0"/>
              <a:t>De las consideradas patógenas para el ser humano </a:t>
            </a:r>
            <a:r>
              <a:rPr lang="es-ES" sz="2000" dirty="0"/>
              <a:t>p</a:t>
            </a:r>
            <a:r>
              <a:rPr lang="es-ES" sz="2000" dirty="0" smtClean="0"/>
              <a:t>rácticamente todas pueden </a:t>
            </a:r>
            <a:r>
              <a:rPr lang="es-ES" sz="2000" dirty="0"/>
              <a:t>producir enfermedad </a:t>
            </a:r>
            <a:r>
              <a:rPr lang="es-ES" sz="2000" dirty="0" smtClean="0"/>
              <a:t>cutánea.</a:t>
            </a:r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s-ES" sz="2000" dirty="0" smtClean="0"/>
              <a:t>Pueden </a:t>
            </a:r>
            <a:r>
              <a:rPr lang="es-ES" sz="2000" dirty="0"/>
              <a:t>manifestarse como formas localizadas o diseminadas </a:t>
            </a:r>
            <a:r>
              <a:rPr lang="es-ES" sz="2000" dirty="0" smtClean="0"/>
              <a:t>.</a:t>
            </a:r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s-ES" sz="2000" dirty="0" smtClean="0"/>
              <a:t>El </a:t>
            </a:r>
            <a:r>
              <a:rPr lang="es-ES" sz="2000" dirty="0"/>
              <a:t>espectro de manifestaciones clínicas varía desde nódulos, </a:t>
            </a:r>
            <a:r>
              <a:rPr lang="es-ES" sz="2000" dirty="0" smtClean="0"/>
              <a:t>placas, </a:t>
            </a:r>
            <a:r>
              <a:rPr lang="es-ES" sz="2000" dirty="0"/>
              <a:t>úlceras crónicas que no cicatrizan, abscesos únicos o múltiples, </a:t>
            </a:r>
            <a:r>
              <a:rPr lang="es-ES" sz="2000" dirty="0" err="1"/>
              <a:t>linfadenitis</a:t>
            </a:r>
            <a:r>
              <a:rPr lang="es-ES" sz="2000" dirty="0"/>
              <a:t> superficial (escrófula</a:t>
            </a:r>
            <a:r>
              <a:rPr lang="es-ES" sz="2000" dirty="0" smtClean="0"/>
              <a:t>), lesiones verrugosas </a:t>
            </a:r>
            <a:r>
              <a:rPr lang="es-ES" sz="2000" dirty="0"/>
              <a:t>y </a:t>
            </a:r>
            <a:r>
              <a:rPr lang="es-ES" sz="2000" dirty="0" smtClean="0"/>
              <a:t>celulitis. </a:t>
            </a:r>
            <a:endParaRPr lang="es-UY" sz="2000" dirty="0"/>
          </a:p>
        </p:txBody>
      </p:sp>
      <p:sp>
        <p:nvSpPr>
          <p:cNvPr id="6" name="Google Shape;318;p39"/>
          <p:cNvSpPr txBox="1"/>
          <p:nvPr/>
        </p:nvSpPr>
        <p:spPr>
          <a:xfrm>
            <a:off x="712807" y="2185290"/>
            <a:ext cx="7396720" cy="461624"/>
          </a:xfrm>
          <a:prstGeom prst="rect">
            <a:avLst/>
          </a:prstGeom>
          <a:solidFill>
            <a:srgbClr val="D5A6BD"/>
          </a:solidFill>
          <a:ln w="38100" cap="flat" cmpd="sng">
            <a:solidFill>
              <a:srgbClr val="A64D7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Y" sz="24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Infección por </a:t>
            </a:r>
            <a:r>
              <a:rPr lang="es-UY" sz="2400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Micobacterias</a:t>
            </a:r>
            <a:r>
              <a:rPr lang="es-UY" sz="24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no tuberculosas (MNT)</a:t>
            </a:r>
            <a:r>
              <a:rPr lang="es-UY" sz="1200" dirty="0" smtClean="0"/>
              <a:t> </a:t>
            </a:r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xmlns="" val="385156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6592" y="1027371"/>
            <a:ext cx="11029500" cy="1013700"/>
          </a:xfrm>
        </p:spPr>
        <p:txBody>
          <a:bodyPr>
            <a:normAutofit fontScale="90000"/>
          </a:bodyPr>
          <a:lstStyle/>
          <a:p>
            <a:pPr lvl="0"/>
            <a:r>
              <a:rPr lang="es-UY" sz="4000" dirty="0"/>
              <a:t>Infección por </a:t>
            </a:r>
            <a:r>
              <a:rPr lang="es-UY" sz="4000" dirty="0" smtClean="0"/>
              <a:t>MNT</a:t>
            </a:r>
            <a:r>
              <a:rPr lang="es-UY" sz="2000" dirty="0"/>
              <a:t/>
            </a:r>
            <a:br>
              <a:rPr lang="es-UY" sz="2000" dirty="0"/>
            </a:br>
            <a:endParaRPr lang="es-UY" dirty="0"/>
          </a:p>
        </p:txBody>
      </p:sp>
      <p:sp>
        <p:nvSpPr>
          <p:cNvPr id="4" name="CuadroTexto 3"/>
          <p:cNvSpPr txBox="1"/>
          <p:nvPr/>
        </p:nvSpPr>
        <p:spPr>
          <a:xfrm>
            <a:off x="339028" y="2189016"/>
            <a:ext cx="710086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4">
                  <a:lumMod val="75000"/>
                </a:schemeClr>
              </a:buClr>
              <a:buSzPct val="121000"/>
              <a:buFont typeface="Arial" panose="020B0604020202020204" pitchFamily="34" charset="0"/>
              <a:buChar char="•"/>
            </a:pPr>
            <a:r>
              <a:rPr lang="es-ES" sz="2000" dirty="0" smtClean="0"/>
              <a:t>Las </a:t>
            </a:r>
            <a:r>
              <a:rPr lang="es-ES" sz="2000" dirty="0"/>
              <a:t>que con más frecuencia que causan infecciones </a:t>
            </a:r>
            <a:r>
              <a:rPr lang="es-ES" sz="2000" dirty="0" smtClean="0"/>
              <a:t>localizadas </a:t>
            </a:r>
            <a:r>
              <a:rPr lang="es-ES" sz="2000" dirty="0"/>
              <a:t>de la piel y los tejidos subcutáneos son las especies de rápido </a:t>
            </a:r>
            <a:r>
              <a:rPr lang="es-ES" sz="2000" dirty="0" smtClean="0"/>
              <a:t>crecimiento (M. </a:t>
            </a:r>
            <a:r>
              <a:rPr lang="es-ES" sz="2000" i="1" dirty="0" err="1" smtClean="0"/>
              <a:t>fortuitum</a:t>
            </a:r>
            <a:r>
              <a:rPr lang="es-ES" sz="2000" dirty="0" smtClean="0"/>
              <a:t>, M. </a:t>
            </a:r>
            <a:r>
              <a:rPr lang="es-ES" sz="2000" i="1" dirty="0" err="1" smtClean="0"/>
              <a:t>chelonae</a:t>
            </a:r>
            <a:r>
              <a:rPr lang="es-ES" sz="2000" dirty="0" smtClean="0"/>
              <a:t>, M. </a:t>
            </a:r>
            <a:r>
              <a:rPr lang="es-ES" sz="2000" i="1" dirty="0" err="1"/>
              <a:t>abscessus</a:t>
            </a:r>
            <a:r>
              <a:rPr lang="es-ES" sz="2000" dirty="0"/>
              <a:t> </a:t>
            </a:r>
            <a:r>
              <a:rPr lang="es-ES" sz="2000" dirty="0" err="1" smtClean="0"/>
              <a:t>complex</a:t>
            </a:r>
            <a:r>
              <a:rPr lang="es-ES" sz="2000" dirty="0" smtClean="0"/>
              <a:t>, M. </a:t>
            </a:r>
            <a:r>
              <a:rPr lang="es-ES" sz="2000" i="1" dirty="0" err="1" smtClean="0"/>
              <a:t>marinum</a:t>
            </a:r>
            <a:r>
              <a:rPr lang="es-ES" sz="2000" dirty="0" smtClean="0"/>
              <a:t>, M</a:t>
            </a:r>
            <a:r>
              <a:rPr lang="es-ES" sz="2000" dirty="0"/>
              <a:t>. </a:t>
            </a:r>
            <a:r>
              <a:rPr lang="es-ES" sz="2000" i="1" dirty="0" err="1" smtClean="0"/>
              <a:t>ulcerans</a:t>
            </a:r>
            <a:r>
              <a:rPr lang="es-ES" sz="2000" dirty="0" smtClean="0"/>
              <a:t>). 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21000"/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21000"/>
              <a:buFont typeface="Arial" panose="020B0604020202020204" pitchFamily="34" charset="0"/>
              <a:buChar char="•"/>
            </a:pPr>
            <a:endParaRPr lang="es-ES" sz="2000" dirty="0" smtClean="0"/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25000"/>
              <a:buFont typeface="Arial" panose="020B0604020202020204" pitchFamily="34" charset="0"/>
              <a:buChar char="•"/>
            </a:pPr>
            <a:r>
              <a:rPr lang="es-UY" sz="2000" dirty="0" smtClean="0"/>
              <a:t>La infección suele </a:t>
            </a:r>
            <a:r>
              <a:rPr lang="es-UY" sz="2000" dirty="0"/>
              <a:t>deberse a una inoculación directa de la MNT a través inyecciones, heridas traumáticas o </a:t>
            </a:r>
            <a:r>
              <a:rPr lang="es-UY" sz="2000" dirty="0" smtClean="0"/>
              <a:t>quirúrgicas, pero </a:t>
            </a:r>
            <a:r>
              <a:rPr lang="es-UY" sz="2000" dirty="0"/>
              <a:t>también pueden producirse en el contexto de enfermedad diseminada, especialmente en inmunodeprimidos.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b="15677"/>
          <a:stretch/>
        </p:blipFill>
        <p:spPr>
          <a:xfrm>
            <a:off x="7585559" y="711871"/>
            <a:ext cx="4160312" cy="269658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1138" t="-6618" r="6982" b="30154"/>
          <a:stretch/>
        </p:blipFill>
        <p:spPr>
          <a:xfrm>
            <a:off x="7585559" y="3212332"/>
            <a:ext cx="4316902" cy="2880965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7730836" y="726679"/>
            <a:ext cx="678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1600" dirty="0" smtClean="0">
                <a:solidFill>
                  <a:schemeClr val="bg1"/>
                </a:solidFill>
              </a:rPr>
              <a:t>1</a:t>
            </a:r>
            <a:endParaRPr lang="es-UY" sz="1600" dirty="0">
              <a:solidFill>
                <a:schemeClr val="bg1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7730836" y="3552356"/>
            <a:ext cx="4849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1600" dirty="0" smtClean="0">
                <a:solidFill>
                  <a:schemeClr val="bg1"/>
                </a:solidFill>
              </a:rPr>
              <a:t>2</a:t>
            </a:r>
            <a:endParaRPr lang="es-UY" sz="1600" dirty="0">
              <a:solidFill>
                <a:schemeClr val="bg1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7182541" y="6211927"/>
            <a:ext cx="4945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1200" dirty="0" smtClean="0"/>
              <a:t>1-Infeccion causada por M. </a:t>
            </a:r>
            <a:r>
              <a:rPr lang="es-UY" sz="1200" i="1" dirty="0" err="1" smtClean="0"/>
              <a:t>fortuitum</a:t>
            </a:r>
            <a:r>
              <a:rPr lang="es-UY" sz="1200" dirty="0" smtClean="0"/>
              <a:t> asociada a </a:t>
            </a:r>
            <a:r>
              <a:rPr lang="es-UY" sz="1200" dirty="0" err="1" smtClean="0"/>
              <a:t>mesoterapia</a:t>
            </a:r>
            <a:r>
              <a:rPr lang="es-UY" sz="1200" dirty="0" smtClean="0"/>
              <a:t>.</a:t>
            </a:r>
          </a:p>
          <a:p>
            <a:r>
              <a:rPr lang="es-UY" sz="1200" dirty="0" smtClean="0"/>
              <a:t>2-Infeccion causada por M. </a:t>
            </a:r>
            <a:r>
              <a:rPr lang="es-UY" sz="1200" i="1" dirty="0" err="1" smtClean="0"/>
              <a:t>marinum</a:t>
            </a:r>
            <a:r>
              <a:rPr lang="es-UY" sz="1200" i="1" dirty="0" smtClean="0"/>
              <a:t> </a:t>
            </a:r>
            <a:r>
              <a:rPr lang="es-UY" sz="1200" dirty="0" smtClean="0"/>
              <a:t>(granuloma de las piscinas</a:t>
            </a:r>
            <a:r>
              <a:rPr lang="es-UY" sz="1200" i="1" dirty="0" smtClean="0"/>
              <a:t>)</a:t>
            </a:r>
            <a:endParaRPr lang="es-UY" sz="1200" i="1" dirty="0"/>
          </a:p>
        </p:txBody>
      </p:sp>
    </p:spTree>
    <p:extLst>
      <p:ext uri="{BB962C8B-B14F-4D97-AF65-F5344CB8AC3E}">
        <p14:creationId xmlns:p14="http://schemas.microsoft.com/office/powerpoint/2010/main" xmlns="" val="256147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581192" y="563611"/>
            <a:ext cx="11029500" cy="1013700"/>
          </a:xfrm>
        </p:spPr>
        <p:txBody>
          <a:bodyPr/>
          <a:lstStyle/>
          <a:p>
            <a:r>
              <a:rPr lang="es-UY" sz="3600" dirty="0"/>
              <a:t>Infección </a:t>
            </a:r>
            <a:r>
              <a:rPr lang="es-UY" sz="3600" dirty="0" smtClean="0"/>
              <a:t>por MNT</a:t>
            </a:r>
            <a:endParaRPr lang="es-UY" dirty="0"/>
          </a:p>
        </p:txBody>
      </p:sp>
      <p:sp>
        <p:nvSpPr>
          <p:cNvPr id="8" name="CuadroTexto 7"/>
          <p:cNvSpPr txBox="1"/>
          <p:nvPr/>
        </p:nvSpPr>
        <p:spPr>
          <a:xfrm>
            <a:off x="581192" y="2278359"/>
            <a:ext cx="1086196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4">
                  <a:lumMod val="75000"/>
                </a:schemeClr>
              </a:buClr>
              <a:buSzPct val="125000"/>
              <a:buFont typeface="Arial" panose="020B0604020202020204" pitchFamily="34" charset="0"/>
              <a:buChar char="•"/>
            </a:pPr>
            <a:r>
              <a:rPr lang="es-UY" sz="1800" dirty="0" smtClean="0"/>
              <a:t>La sospecha diagnostica se realiza tendiendo en cuenta </a:t>
            </a:r>
            <a:r>
              <a:rPr lang="es-UY" sz="1800" b="1" u="sng" dirty="0" smtClean="0"/>
              <a:t>antecedentes</a:t>
            </a:r>
            <a:r>
              <a:rPr lang="es-UY" sz="1800" dirty="0" smtClean="0"/>
              <a:t> ( profesión, traumatismo previo, cirugía, exposición a agua o productos potencialmente contaminados),  </a:t>
            </a:r>
            <a:r>
              <a:rPr lang="es-UY" sz="1800" b="1" u="sng" dirty="0" smtClean="0"/>
              <a:t>manifestaciones clínicas </a:t>
            </a:r>
            <a:r>
              <a:rPr lang="es-UY" sz="1800" dirty="0" smtClean="0"/>
              <a:t>y </a:t>
            </a:r>
            <a:r>
              <a:rPr lang="es-UY" sz="1800" dirty="0"/>
              <a:t>l</a:t>
            </a:r>
            <a:r>
              <a:rPr lang="es-UY" sz="1800" dirty="0" smtClean="0"/>
              <a:t>a </a:t>
            </a:r>
            <a:r>
              <a:rPr lang="es-UY" sz="1800" b="1" u="sng" dirty="0" smtClean="0"/>
              <a:t>demostración de la </a:t>
            </a:r>
            <a:r>
              <a:rPr lang="es-UY" sz="1800" b="1" u="sng" dirty="0" err="1" smtClean="0"/>
              <a:t>Micobacteria</a:t>
            </a:r>
            <a:r>
              <a:rPr lang="es-UY" sz="1800" b="1" u="sng" dirty="0" smtClean="0"/>
              <a:t> en cultivo</a:t>
            </a:r>
            <a:r>
              <a:rPr lang="es-UY" sz="1800" b="1" dirty="0" smtClean="0"/>
              <a:t>. </a:t>
            </a:r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25000"/>
              <a:buFont typeface="Arial" panose="020B0604020202020204" pitchFamily="34" charset="0"/>
              <a:buChar char="•"/>
            </a:pPr>
            <a:endParaRPr lang="es-UY" sz="1800" dirty="0"/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25000"/>
              <a:buFont typeface="Arial" panose="020B0604020202020204" pitchFamily="34" charset="0"/>
              <a:buChar char="•"/>
            </a:pPr>
            <a:r>
              <a:rPr lang="es-UY" sz="1800" dirty="0" smtClean="0"/>
              <a:t>Para cultivarlas se utilizan los mismos métodos que para M. </a:t>
            </a:r>
            <a:r>
              <a:rPr lang="es-UY" sz="1800" dirty="0"/>
              <a:t>t</a:t>
            </a:r>
            <a:r>
              <a:rPr lang="es-UY" sz="1800" dirty="0" smtClean="0"/>
              <a:t>uberculosis, pero estas crecen mejor en los medios líquidos. </a:t>
            </a:r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25000"/>
              <a:buFont typeface="Arial" panose="020B0604020202020204" pitchFamily="34" charset="0"/>
              <a:buChar char="•"/>
            </a:pPr>
            <a:endParaRPr lang="es-UY" sz="1800" dirty="0"/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25000"/>
              <a:buFont typeface="Arial" panose="020B0604020202020204" pitchFamily="34" charset="0"/>
              <a:buChar char="•"/>
            </a:pPr>
            <a:r>
              <a:rPr lang="es-UY" sz="1800" dirty="0" smtClean="0"/>
              <a:t>Determinadas especies requieren nutrientes especiales y otras requieren temperaturas de incubación bajas (M. </a:t>
            </a:r>
            <a:r>
              <a:rPr lang="es-UY" sz="1800" i="1" dirty="0" err="1" smtClean="0"/>
              <a:t>ulcerans</a:t>
            </a:r>
            <a:r>
              <a:rPr lang="es-UY" sz="1800" dirty="0" smtClean="0"/>
              <a:t>, M </a:t>
            </a:r>
            <a:r>
              <a:rPr lang="es-UY" sz="1800" i="1" dirty="0" err="1" smtClean="0"/>
              <a:t>marinum</a:t>
            </a:r>
            <a:r>
              <a:rPr lang="es-UY" sz="1800" i="1" dirty="0" smtClean="0"/>
              <a:t>) </a:t>
            </a:r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25000"/>
              <a:buFont typeface="Arial" panose="020B0604020202020204" pitchFamily="34" charset="0"/>
              <a:buChar char="•"/>
            </a:pPr>
            <a:endParaRPr lang="es-UY" sz="1800" i="1" dirty="0"/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25000"/>
              <a:buFont typeface="Arial" panose="020B0604020202020204" pitchFamily="34" charset="0"/>
              <a:buChar char="•"/>
            </a:pPr>
            <a:r>
              <a:rPr lang="es-UY" sz="1800" dirty="0"/>
              <a:t>El carácter ambiental de estas </a:t>
            </a:r>
            <a:r>
              <a:rPr lang="es-UY" sz="1800" dirty="0" err="1"/>
              <a:t>micobacterias</a:t>
            </a:r>
            <a:r>
              <a:rPr lang="es-UY" sz="1800" dirty="0"/>
              <a:t> implica la necesidad de determinar si cada aislamiento es potencialmente significativo o por el contrario se trata de un hallazgo que puede interpretarse como contaminación o colonización. </a:t>
            </a:r>
          </a:p>
        </p:txBody>
      </p:sp>
    </p:spTree>
    <p:extLst>
      <p:ext uri="{BB962C8B-B14F-4D97-AF65-F5344CB8AC3E}">
        <p14:creationId xmlns:p14="http://schemas.microsoft.com/office/powerpoint/2010/main" xmlns="" val="378854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 smtClean="0"/>
              <a:t>Diagnósticos diferenciales </a:t>
            </a:r>
            <a:endParaRPr lang="es-UY" dirty="0"/>
          </a:p>
        </p:txBody>
      </p:sp>
      <p:sp>
        <p:nvSpPr>
          <p:cNvPr id="7" name="Google Shape;319;p39"/>
          <p:cNvSpPr/>
          <p:nvPr/>
        </p:nvSpPr>
        <p:spPr>
          <a:xfrm>
            <a:off x="581192" y="2434621"/>
            <a:ext cx="4670400" cy="418840"/>
          </a:xfrm>
          <a:prstGeom prst="rect">
            <a:avLst/>
          </a:prstGeom>
          <a:solidFill>
            <a:srgbClr val="CBDAB0"/>
          </a:solidFill>
          <a:ln w="381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s-UY" sz="2400" dirty="0"/>
              <a:t>Enfermedad de </a:t>
            </a:r>
            <a:r>
              <a:rPr lang="es-UY" sz="2400" dirty="0" smtClean="0"/>
              <a:t>Hansen</a:t>
            </a:r>
            <a:endParaRPr lang="es-UY" sz="2400" dirty="0"/>
          </a:p>
        </p:txBody>
      </p:sp>
      <p:sp>
        <p:nvSpPr>
          <p:cNvPr id="8" name="CuadroTexto 7"/>
          <p:cNvSpPr txBox="1"/>
          <p:nvPr/>
        </p:nvSpPr>
        <p:spPr>
          <a:xfrm>
            <a:off x="365875" y="3305526"/>
            <a:ext cx="1141972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4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s-ES" sz="1800" dirty="0" smtClean="0"/>
              <a:t>Enfermedad </a:t>
            </a:r>
            <a:r>
              <a:rPr lang="es-ES" sz="1800" dirty="0"/>
              <a:t>infecciosa </a:t>
            </a:r>
            <a:r>
              <a:rPr lang="es-ES" sz="1800" dirty="0" smtClean="0"/>
              <a:t>causada </a:t>
            </a:r>
            <a:r>
              <a:rPr lang="es-ES" sz="1800" dirty="0"/>
              <a:t>por bacilos acidorresistentes del Complejo M. </a:t>
            </a:r>
            <a:r>
              <a:rPr lang="es-ES" sz="1800" i="1" dirty="0" err="1"/>
              <a:t>leprae</a:t>
            </a:r>
            <a:r>
              <a:rPr lang="es-ES" sz="1800" dirty="0"/>
              <a:t>  que incluye </a:t>
            </a:r>
            <a:r>
              <a:rPr lang="es-ES" sz="1800" dirty="0" smtClean="0"/>
              <a:t>M.</a:t>
            </a:r>
            <a:r>
              <a:rPr lang="es-ES" sz="1800" i="1" dirty="0" smtClean="0"/>
              <a:t> </a:t>
            </a:r>
            <a:r>
              <a:rPr lang="es-ES" sz="1800" i="1" dirty="0" err="1"/>
              <a:t>l</a:t>
            </a:r>
            <a:r>
              <a:rPr lang="es-ES" sz="1800" i="1" dirty="0" err="1" smtClean="0"/>
              <a:t>eprae</a:t>
            </a:r>
            <a:r>
              <a:rPr lang="es-ES" sz="1800" dirty="0" smtClean="0"/>
              <a:t> </a:t>
            </a:r>
            <a:r>
              <a:rPr lang="es-ES" sz="1800" dirty="0"/>
              <a:t>y M. </a:t>
            </a:r>
            <a:r>
              <a:rPr lang="es-ES" sz="1800" i="1" dirty="0" err="1" smtClean="0"/>
              <a:t>lepromatosis</a:t>
            </a:r>
            <a:r>
              <a:rPr lang="es-ES" sz="1800" dirty="0" smtClean="0"/>
              <a:t>. </a:t>
            </a:r>
          </a:p>
          <a:p>
            <a:pPr>
              <a:buClr>
                <a:schemeClr val="accent4">
                  <a:lumMod val="75000"/>
                </a:schemeClr>
              </a:buClr>
              <a:buSzPct val="120000"/>
            </a:pPr>
            <a:endParaRPr lang="es-ES" sz="1800" dirty="0"/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s-ES" sz="1800" dirty="0"/>
              <a:t>M. </a:t>
            </a:r>
            <a:r>
              <a:rPr lang="es-ES" sz="1800" dirty="0" err="1" smtClean="0"/>
              <a:t>leprae</a:t>
            </a:r>
            <a:r>
              <a:rPr lang="es-ES" sz="1800" dirty="0" smtClean="0"/>
              <a:t> y  M</a:t>
            </a:r>
            <a:r>
              <a:rPr lang="es-ES" sz="1800" dirty="0"/>
              <a:t>. </a:t>
            </a:r>
            <a:r>
              <a:rPr lang="es-ES" sz="1800" dirty="0" err="1" smtClean="0"/>
              <a:t>lepromatosis</a:t>
            </a:r>
            <a:r>
              <a:rPr lang="es-ES" sz="1800" dirty="0" smtClean="0"/>
              <a:t> son indistinguibles, presentan </a:t>
            </a:r>
            <a:r>
              <a:rPr lang="es-ES" sz="1800" dirty="0"/>
              <a:t>las mismas manifestaciones clínicas, responden al </a:t>
            </a:r>
            <a:r>
              <a:rPr lang="es-ES" sz="1800" dirty="0" smtClean="0"/>
              <a:t>mismo tratamiento y tienen un pronostico comparable. </a:t>
            </a:r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es-ES" sz="1800" dirty="0"/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es-ES" sz="1800" dirty="0"/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s-ES" sz="1800" dirty="0"/>
              <a:t>Afecta principalmente a la piel, los nervios periféricos, la mucosa de las vías respiratorias altas y los ojos.</a:t>
            </a:r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xmlns="" val="73921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1192" y="714856"/>
            <a:ext cx="11029500" cy="1013700"/>
          </a:xfrm>
        </p:spPr>
        <p:txBody>
          <a:bodyPr/>
          <a:lstStyle/>
          <a:p>
            <a:r>
              <a:rPr lang="es-UY" dirty="0" smtClean="0"/>
              <a:t>Enfermedad de Hansen </a:t>
            </a:r>
            <a:endParaRPr lang="es-UY" dirty="0"/>
          </a:p>
        </p:txBody>
      </p:sp>
      <p:sp>
        <p:nvSpPr>
          <p:cNvPr id="6" name="CuadroTexto 5"/>
          <p:cNvSpPr txBox="1"/>
          <p:nvPr/>
        </p:nvSpPr>
        <p:spPr>
          <a:xfrm>
            <a:off x="341338" y="2635845"/>
            <a:ext cx="1150920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4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s-ES" sz="2000" dirty="0"/>
              <a:t>Es probable que la enfermedad se transmita por vía respiratoria. La secreciones respiratorias  de pacientes no tratados con enfermedad </a:t>
            </a:r>
            <a:r>
              <a:rPr lang="es-ES" sz="2000" dirty="0" err="1"/>
              <a:t>lepromatosa</a:t>
            </a:r>
            <a:r>
              <a:rPr lang="es-ES" sz="2000" dirty="0"/>
              <a:t> (</a:t>
            </a:r>
            <a:r>
              <a:rPr lang="es-ES" sz="2000" dirty="0" err="1"/>
              <a:t>multibacilar</a:t>
            </a:r>
            <a:r>
              <a:rPr lang="es-ES" sz="2000" dirty="0"/>
              <a:t>) contiene un gran número de bacilos. </a:t>
            </a:r>
          </a:p>
          <a:p>
            <a:pPr>
              <a:buClr>
                <a:schemeClr val="accent4">
                  <a:lumMod val="75000"/>
                </a:schemeClr>
              </a:buClr>
              <a:buSzPct val="120000"/>
            </a:pPr>
            <a:endParaRPr lang="es-ES" sz="2000" dirty="0"/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s-ES" sz="2000" dirty="0"/>
              <a:t>Una vez que se infecta el tracto respiratorio superior puede ocurrir una diseminación generalizada dentro del huésped.</a:t>
            </a:r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s-ES" sz="2000" dirty="0"/>
              <a:t>La mayoría de las personas </a:t>
            </a:r>
            <a:r>
              <a:rPr lang="es-ES" sz="2000" u="sng" dirty="0"/>
              <a:t>NO</a:t>
            </a:r>
            <a:r>
              <a:rPr lang="es-ES" sz="2000" dirty="0"/>
              <a:t> desarrollan la enfermedad después de la exposición. </a:t>
            </a:r>
            <a:endParaRPr lang="es-ES" sz="2000" dirty="0" smtClean="0"/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285750" indent="-285750">
              <a:buClr>
                <a:schemeClr val="accent4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s-ES" sz="2000" dirty="0" smtClean="0"/>
              <a:t>El </a:t>
            </a:r>
            <a:r>
              <a:rPr lang="es-ES" sz="2000" dirty="0"/>
              <a:t>desarrollo de la enfermedad depende de una variedad de factores, incluido el estado inmunológico. </a:t>
            </a:r>
          </a:p>
        </p:txBody>
      </p:sp>
    </p:spTree>
    <p:extLst>
      <p:ext uri="{BB962C8B-B14F-4D97-AF65-F5344CB8AC3E}">
        <p14:creationId xmlns:p14="http://schemas.microsoft.com/office/powerpoint/2010/main" xmlns="" val="66695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Enfermedad de Hansen 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428792" y="2529344"/>
            <a:ext cx="99344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4">
                  <a:lumMod val="75000"/>
                </a:schemeClr>
              </a:buClr>
              <a:buSzPct val="120000"/>
            </a:pPr>
            <a:r>
              <a:rPr lang="es-ES" sz="2000" dirty="0" smtClean="0"/>
              <a:t>El diagnostico debe considerarse: </a:t>
            </a:r>
          </a:p>
          <a:p>
            <a:pPr>
              <a:buClr>
                <a:schemeClr val="accent4">
                  <a:lumMod val="75000"/>
                </a:schemeClr>
              </a:buClr>
              <a:buSzPct val="120000"/>
            </a:pPr>
            <a:endParaRPr lang="es-ES" sz="2000" dirty="0" smtClean="0"/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s-ES" sz="2000" dirty="0"/>
              <a:t>L</a:t>
            </a:r>
            <a:r>
              <a:rPr lang="es-ES" sz="2000" dirty="0" smtClean="0"/>
              <a:t>esiones </a:t>
            </a:r>
            <a:r>
              <a:rPr lang="es-ES" sz="2000" dirty="0"/>
              <a:t>cutáneas </a:t>
            </a:r>
            <a:r>
              <a:rPr lang="es-ES" sz="2000" dirty="0" smtClean="0"/>
              <a:t>crónicas, </a:t>
            </a:r>
            <a:r>
              <a:rPr lang="es-ES" sz="2000" dirty="0"/>
              <a:t>que </a:t>
            </a:r>
            <a:r>
              <a:rPr lang="es-ES" sz="2000" dirty="0" smtClean="0"/>
              <a:t>no responden </a:t>
            </a:r>
            <a:r>
              <a:rPr lang="es-ES" sz="2000" dirty="0"/>
              <a:t>al </a:t>
            </a:r>
            <a:r>
              <a:rPr lang="es-ES" sz="2000" dirty="0" smtClean="0"/>
              <a:t>tratamientos antimicrobianos para infecciones más </a:t>
            </a:r>
            <a:r>
              <a:rPr lang="es-ES" sz="2000" dirty="0"/>
              <a:t>comunes </a:t>
            </a:r>
            <a:endParaRPr lang="es-ES" sz="2000" dirty="0" smtClean="0"/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s-ES" sz="2000" dirty="0"/>
              <a:t>C</a:t>
            </a:r>
            <a:r>
              <a:rPr lang="es-ES" sz="2000" dirty="0" smtClean="0"/>
              <a:t>uando existe  pérdida </a:t>
            </a:r>
            <a:r>
              <a:rPr lang="es-ES" sz="2000" dirty="0"/>
              <a:t>sensorial </a:t>
            </a:r>
            <a:r>
              <a:rPr lang="es-ES" sz="2000" dirty="0" smtClean="0"/>
              <a:t>próximo a las </a:t>
            </a:r>
            <a:r>
              <a:rPr lang="es-ES" sz="2000" dirty="0"/>
              <a:t>lesiones o en las </a:t>
            </a:r>
            <a:r>
              <a:rPr lang="es-ES" sz="2000" dirty="0" smtClean="0"/>
              <a:t>extremidades.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342900" indent="-342900">
              <a:buClr>
                <a:schemeClr val="accent4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es-ES" dirty="0" smtClean="0"/>
          </a:p>
          <a:p>
            <a:pPr>
              <a:buClr>
                <a:schemeClr val="accent4">
                  <a:lumMod val="75000"/>
                </a:schemeClr>
              </a:buClr>
              <a:buSzPct val="120000"/>
            </a:pPr>
            <a:r>
              <a:rPr lang="es-ES" dirty="0" smtClean="0"/>
              <a:t> </a:t>
            </a:r>
            <a:endParaRPr lang="es-UY" dirty="0"/>
          </a:p>
        </p:txBody>
      </p:sp>
      <p:sp>
        <p:nvSpPr>
          <p:cNvPr id="6" name="CuadroTexto 5"/>
          <p:cNvSpPr txBox="1"/>
          <p:nvPr/>
        </p:nvSpPr>
        <p:spPr>
          <a:xfrm>
            <a:off x="428792" y="5118100"/>
            <a:ext cx="8816808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800" dirty="0"/>
              <a:t>Histológicamente, los granulomas </a:t>
            </a:r>
            <a:r>
              <a:rPr lang="es-ES" sz="1800" dirty="0" err="1"/>
              <a:t>intraneurales</a:t>
            </a:r>
            <a:r>
              <a:rPr lang="es-ES" sz="1800" dirty="0"/>
              <a:t> o </a:t>
            </a:r>
            <a:r>
              <a:rPr lang="es-ES" sz="1800" dirty="0" err="1"/>
              <a:t>perineurales</a:t>
            </a:r>
            <a:r>
              <a:rPr lang="es-ES" sz="1800" dirty="0"/>
              <a:t> pueden ayudar al patólogo a distinguir la lepra de la tuberculosis </a:t>
            </a:r>
            <a:r>
              <a:rPr lang="es-ES" sz="1800" dirty="0" smtClean="0"/>
              <a:t>cutánea. </a:t>
            </a:r>
            <a:endParaRPr lang="es-UY" sz="1800" dirty="0"/>
          </a:p>
        </p:txBody>
      </p:sp>
    </p:spTree>
    <p:extLst>
      <p:ext uri="{BB962C8B-B14F-4D97-AF65-F5344CB8AC3E}">
        <p14:creationId xmlns:p14="http://schemas.microsoft.com/office/powerpoint/2010/main" xmlns="" val="24110697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 smtClean="0"/>
              <a:t>Retomando el caso clínico..</a:t>
            </a:r>
            <a:endParaRPr lang="es-UY" dirty="0"/>
          </a:p>
        </p:txBody>
      </p:sp>
      <p:sp>
        <p:nvSpPr>
          <p:cNvPr id="4" name="CuadroTexto 3"/>
          <p:cNvSpPr txBox="1"/>
          <p:nvPr/>
        </p:nvSpPr>
        <p:spPr>
          <a:xfrm>
            <a:off x="466892" y="2064596"/>
            <a:ext cx="10020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2000" dirty="0"/>
              <a:t>Evolución: </a:t>
            </a:r>
            <a:r>
              <a:rPr lang="es-UY" sz="2000" dirty="0" smtClean="0"/>
              <a:t>luego </a:t>
            </a:r>
            <a:r>
              <a:rPr lang="es-UY" sz="2000" dirty="0"/>
              <a:t>de 4 meses de tratamiento antituberculoso supervisado 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36335" t="35069" r="36225" b="14931"/>
          <a:stretch/>
        </p:blipFill>
        <p:spPr>
          <a:xfrm>
            <a:off x="4253590" y="2626047"/>
            <a:ext cx="3684703" cy="3774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905171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 smtClean="0"/>
              <a:t>Reporte de caso</a:t>
            </a:r>
            <a:endParaRPr lang="es-UY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6088" t="39521" r="78532" b="25349"/>
          <a:stretch/>
        </p:blipFill>
        <p:spPr>
          <a:xfrm>
            <a:off x="1325618" y="2707276"/>
            <a:ext cx="2463800" cy="316391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50551" t="38085" r="35674" b="25791"/>
          <a:stretch/>
        </p:blipFill>
        <p:spPr>
          <a:xfrm>
            <a:off x="4559299" y="2707276"/>
            <a:ext cx="2659120" cy="316391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l="7735" t="75770" r="36237" b="19369"/>
          <a:stretch/>
        </p:blipFill>
        <p:spPr>
          <a:xfrm>
            <a:off x="1092200" y="6208944"/>
            <a:ext cx="7289801" cy="3556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/>
          <a:srcRect l="7931" t="20105" r="29893" b="38176"/>
          <a:stretch/>
        </p:blipFill>
        <p:spPr>
          <a:xfrm>
            <a:off x="6721191" y="702785"/>
            <a:ext cx="4889501" cy="184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55937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78"/>
          <p:cNvSpPr txBox="1"/>
          <p:nvPr/>
        </p:nvSpPr>
        <p:spPr>
          <a:xfrm>
            <a:off x="3022950" y="2356125"/>
            <a:ext cx="5855700" cy="15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Y" sz="8600" b="1" u="sng">
                <a:solidFill>
                  <a:srgbClr val="4472C3"/>
                </a:solidFill>
              </a:rPr>
              <a:t>GRACIAS</a:t>
            </a:r>
            <a:endParaRPr sz="9200" b="1" u="sng">
              <a:solidFill>
                <a:srgbClr val="4472C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1501</Words>
  <Application>Microsoft Office PowerPoint</Application>
  <PresentationFormat>Personalizado</PresentationFormat>
  <Paragraphs>231</Paragraphs>
  <Slides>27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0" baseType="lpstr">
      <vt:lpstr>Arial</vt:lpstr>
      <vt:lpstr>Wingdings</vt:lpstr>
      <vt:lpstr>Simple Light</vt:lpstr>
      <vt:lpstr>Diapositiva 1</vt:lpstr>
      <vt:lpstr>CASO CLÍNICO </vt:lpstr>
      <vt:lpstr>CASO CLÍNICO </vt:lpstr>
      <vt:lpstr>CASO CLÍNICO</vt:lpstr>
      <vt:lpstr>En suma: </vt:lpstr>
      <vt:lpstr>Planteos diagnósticos…</vt:lpstr>
      <vt:lpstr>Tuberculosis de piel</vt:lpstr>
      <vt:lpstr>Tuberculosis de piel</vt:lpstr>
      <vt:lpstr> Presentación clínica </vt:lpstr>
      <vt:lpstr>Clasificación de la tuberculosis cutánea. </vt:lpstr>
      <vt:lpstr>Clasificación de la tuberculosis cutánea. </vt:lpstr>
      <vt:lpstr>Presentación clínica </vt:lpstr>
      <vt:lpstr>Presentación clínica </vt:lpstr>
      <vt:lpstr>Presentación clínica </vt:lpstr>
      <vt:lpstr>Presentación clínica </vt:lpstr>
      <vt:lpstr>Presentación clínica </vt:lpstr>
      <vt:lpstr>Tuberculosis de piel; presentación clínica </vt:lpstr>
      <vt:lpstr>Presentación clínica </vt:lpstr>
      <vt:lpstr>Diagnósticos diferenciales </vt:lpstr>
      <vt:lpstr>Infección por MNT </vt:lpstr>
      <vt:lpstr>Infección por MNT</vt:lpstr>
      <vt:lpstr>Diagnósticos diferenciales </vt:lpstr>
      <vt:lpstr>Enfermedad de Hansen </vt:lpstr>
      <vt:lpstr>Enfermedad de Hansen </vt:lpstr>
      <vt:lpstr>Retomando el caso clínico..</vt:lpstr>
      <vt:lpstr>Reporte de caso</vt:lpstr>
      <vt:lpstr>Diapositiva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45</cp:revision>
  <dcterms:modified xsi:type="dcterms:W3CDTF">2021-08-26T01:05:52Z</dcterms:modified>
</cp:coreProperties>
</file>